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71" r:id="rId5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2" r:id="rId11"/>
    <p:sldId id="266" r:id="rId12"/>
    <p:sldId id="261" r:id="rId13"/>
    <p:sldId id="264" r:id="rId14"/>
    <p:sldId id="267" r:id="rId15"/>
    <p:sldId id="265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7" r:id="rId24"/>
    <p:sldId id="27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Fileshare1.dublin.esat.ie\depts$\Customer%20Services\Service%20Delivery\Public\2.0%20Service%20Delivery%20Dashboard\03%20Daily%20Dashboard%20Reports\02%20Monthly%20Library\Current%20Month\Delivery_Dashboard_%2020190627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[Cancellations data analysis.xlsx]OrdersCancellations by Product!PivotTable1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E" dirty="0"/>
              <a:t>Ceases vol by Products</a:t>
            </a:r>
          </a:p>
          <a:p>
            <a:pPr>
              <a:defRPr/>
            </a:pPr>
            <a:endParaRPr lang="en-I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'OrdersCancellations by Product'!$B$6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'OrdersCancellations by Product'!$A$7:$A$17</c:f>
              <c:strCache>
                <c:ptCount val="10"/>
                <c:pt idx="0">
                  <c:v>BT xDSL / MPLS</c:v>
                </c:pt>
                <c:pt idx="1">
                  <c:v>BT Business Voice</c:v>
                </c:pt>
                <c:pt idx="2">
                  <c:v>BT MPLS</c:v>
                </c:pt>
                <c:pt idx="3">
                  <c:v>BT Etherway</c:v>
                </c:pt>
                <c:pt idx="4">
                  <c:v>BT Private Line National</c:v>
                </c:pt>
                <c:pt idx="5">
                  <c:v>BT Etherflow</c:v>
                </c:pt>
                <c:pt idx="6">
                  <c:v>BT Carrier Services Private Line National</c:v>
                </c:pt>
                <c:pt idx="7">
                  <c:v>Wan Matrix</c:v>
                </c:pt>
                <c:pt idx="8">
                  <c:v>BT IP Connect GLOBAL</c:v>
                </c:pt>
                <c:pt idx="9">
                  <c:v>BT DSL/ IP Connect Ireland -Bitstream</c:v>
                </c:pt>
              </c:strCache>
            </c:strRef>
          </c:cat>
          <c:val>
            <c:numRef>
              <c:f>'OrdersCancellations by Product'!$B$7:$B$17</c:f>
              <c:numCache>
                <c:formatCode>General</c:formatCode>
                <c:ptCount val="10"/>
                <c:pt idx="0">
                  <c:v>519</c:v>
                </c:pt>
                <c:pt idx="1">
                  <c:v>481</c:v>
                </c:pt>
                <c:pt idx="2">
                  <c:v>273</c:v>
                </c:pt>
                <c:pt idx="3">
                  <c:v>226</c:v>
                </c:pt>
                <c:pt idx="4">
                  <c:v>202</c:v>
                </c:pt>
                <c:pt idx="5">
                  <c:v>81</c:v>
                </c:pt>
                <c:pt idx="6">
                  <c:v>66</c:v>
                </c:pt>
                <c:pt idx="7">
                  <c:v>61</c:v>
                </c:pt>
                <c:pt idx="8">
                  <c:v>30</c:v>
                </c:pt>
                <c:pt idx="9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B0-40A1-B8DB-745604576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75963856"/>
        <c:axId val="375964640"/>
      </c:barChart>
      <c:catAx>
        <c:axId val="3759638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64640"/>
        <c:crosses val="autoZero"/>
        <c:auto val="1"/>
        <c:lblAlgn val="ctr"/>
        <c:lblOffset val="100"/>
        <c:noMultiLvlLbl val="0"/>
      </c:catAx>
      <c:valAx>
        <c:axId val="37596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6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E" dirty="0"/>
              <a:t>Cancellations Pareto Analysis</a:t>
            </a:r>
          </a:p>
        </c:rich>
      </c:tx>
      <c:layout>
        <c:manualLayout>
          <c:xMode val="edge"/>
          <c:yMode val="edge"/>
          <c:x val="0.30791527341496383"/>
          <c:y val="2.5974025974025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'OrdersCancellations by Product'!$B$25</c:f>
              <c:strCache>
                <c:ptCount val="1"/>
                <c:pt idx="0">
                  <c:v>Orders Vol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'OrdersCancellations by Product'!$A$26:$A$33</c:f>
              <c:strCache>
                <c:ptCount val="8"/>
                <c:pt idx="0">
                  <c:v>BT Business Voice</c:v>
                </c:pt>
                <c:pt idx="1">
                  <c:v>BT MPLS/BT IP Connect GLOBAL</c:v>
                </c:pt>
                <c:pt idx="2">
                  <c:v>BT Etherway/BT Etherflow</c:v>
                </c:pt>
                <c:pt idx="3">
                  <c:v>BT Private Line National</c:v>
                </c:pt>
                <c:pt idx="4">
                  <c:v>BT Carrier Services Private Line National</c:v>
                </c:pt>
                <c:pt idx="5">
                  <c:v>Wan Matrix</c:v>
                </c:pt>
                <c:pt idx="6">
                  <c:v>BT DSL/ IP Connect Ireland -Bitstream</c:v>
                </c:pt>
                <c:pt idx="7">
                  <c:v>BT Etherway Access Only</c:v>
                </c:pt>
              </c:strCache>
            </c:strRef>
          </c:cat>
          <c:val>
            <c:numRef>
              <c:f>'OrdersCancellations by Product'!$B$26:$B$33</c:f>
              <c:numCache>
                <c:formatCode>General</c:formatCode>
                <c:ptCount val="8"/>
                <c:pt idx="0">
                  <c:v>481</c:v>
                </c:pt>
                <c:pt idx="1">
                  <c:v>303</c:v>
                </c:pt>
                <c:pt idx="2">
                  <c:v>307</c:v>
                </c:pt>
                <c:pt idx="3">
                  <c:v>202</c:v>
                </c:pt>
                <c:pt idx="4">
                  <c:v>66</c:v>
                </c:pt>
                <c:pt idx="5">
                  <c:v>61</c:v>
                </c:pt>
                <c:pt idx="6">
                  <c:v>16</c:v>
                </c:pt>
                <c:pt idx="7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1E7-4F08-BAF2-3ED48A5C1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5965032"/>
        <c:axId val="374488888"/>
      </c:barChart>
      <c:lineChart>
        <c:grouping val="standard"/>
        <c:varyColors val="0"/>
        <c:ser>
          <c:idx val="1"/>
          <c:order val="1"/>
          <c:tx>
            <c:strRef>
              <c:f>'OrdersCancellations by Product'!$D$25</c:f>
              <c:strCache>
                <c:ptCount val="1"/>
                <c:pt idx="0">
                  <c:v>Cumulative 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'OrdersCancellations by Product'!$A$26:$A$33</c:f>
              <c:strCache>
                <c:ptCount val="8"/>
                <c:pt idx="0">
                  <c:v>BT Business Voice</c:v>
                </c:pt>
                <c:pt idx="1">
                  <c:v>BT MPLS/BT IP Connect GLOBAL</c:v>
                </c:pt>
                <c:pt idx="2">
                  <c:v>BT Etherway/BT Etherflow</c:v>
                </c:pt>
                <c:pt idx="3">
                  <c:v>BT Private Line National</c:v>
                </c:pt>
                <c:pt idx="4">
                  <c:v>BT Carrier Services Private Line National</c:v>
                </c:pt>
                <c:pt idx="5">
                  <c:v>Wan Matrix</c:v>
                </c:pt>
                <c:pt idx="6">
                  <c:v>BT DSL/ IP Connect Ireland -Bitstream</c:v>
                </c:pt>
                <c:pt idx="7">
                  <c:v>BT Etherway Access Only</c:v>
                </c:pt>
              </c:strCache>
            </c:strRef>
          </c:cat>
          <c:val>
            <c:numRef>
              <c:f>'OrdersCancellations by Product'!$D$26:$D$33</c:f>
              <c:numCache>
                <c:formatCode>0%</c:formatCode>
                <c:ptCount val="8"/>
                <c:pt idx="0">
                  <c:v>0.33149552033080631</c:v>
                </c:pt>
                <c:pt idx="1">
                  <c:v>0.54031702274293592</c:v>
                </c:pt>
                <c:pt idx="2">
                  <c:v>0.75189524465885593</c:v>
                </c:pt>
                <c:pt idx="3">
                  <c:v>0.8911095796002757</c:v>
                </c:pt>
                <c:pt idx="4">
                  <c:v>0.93659545141281875</c:v>
                </c:pt>
                <c:pt idx="5">
                  <c:v>0.97863542384562374</c:v>
                </c:pt>
                <c:pt idx="6">
                  <c:v>0.98966230186078563</c:v>
                </c:pt>
                <c:pt idx="7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1E7-4F08-BAF2-3ED48A5C1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4482224"/>
        <c:axId val="374484968"/>
      </c:lineChart>
      <c:catAx>
        <c:axId val="37596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488888"/>
        <c:crosses val="autoZero"/>
        <c:auto val="1"/>
        <c:lblAlgn val="ctr"/>
        <c:lblOffset val="100"/>
        <c:noMultiLvlLbl val="0"/>
      </c:catAx>
      <c:valAx>
        <c:axId val="374488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65032"/>
        <c:crosses val="autoZero"/>
        <c:crossBetween val="between"/>
      </c:valAx>
      <c:valAx>
        <c:axId val="37448496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482224"/>
        <c:crosses val="max"/>
        <c:crossBetween val="between"/>
      </c:valAx>
      <c:catAx>
        <c:axId val="374482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44849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[Delivery_Dashboard_ 20190627.xlsb]InfoGraph Pivots!PivotTable25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E" dirty="0"/>
              <a:t>WIP Trends</a:t>
            </a:r>
          </a:p>
        </c:rich>
      </c:tx>
      <c:layout>
        <c:manualLayout>
          <c:xMode val="edge"/>
          <c:yMode val="edge"/>
          <c:x val="0.39969073607612648"/>
          <c:y val="3.0444684166367014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  <c:spPr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innerShdw dist="12700" dir="16200000">
              <a:schemeClr val="lt1">
                <a:alpha val="75000"/>
              </a:schemeClr>
            </a:innerShdw>
          </a:effectLst>
        </c:spPr>
        <c:marker>
          <c:symbol val="none"/>
        </c:marker>
      </c:pivotFmt>
      <c:pivotFmt>
        <c:idx val="9"/>
        <c:spPr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innerShdw dist="12700" dir="16200000">
              <a:schemeClr val="lt1">
                <a:alpha val="75000"/>
              </a:schemeClr>
            </a:innerShdw>
          </a:effectLst>
        </c:spPr>
        <c:marker>
          <c:symbol val="none"/>
        </c:marker>
      </c:pivotFmt>
      <c:pivotFmt>
        <c:idx val="10"/>
        <c:spPr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innerShdw dist="12700" dir="16200000">
              <a:schemeClr val="lt1">
                <a:alpha val="75000"/>
              </a:schemeClr>
            </a:innerShdw>
          </a:effectLst>
        </c:spPr>
        <c:marker>
          <c:symbol val="none"/>
        </c:marker>
      </c:pivotFmt>
      <c:pivotFmt>
        <c:idx val="11"/>
        <c:spPr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innerShdw dist="12700" dir="16200000">
              <a:schemeClr val="lt1">
                <a:alpha val="75000"/>
              </a:schemeClr>
            </a:innerShdw>
          </a:effectLst>
        </c:spPr>
        <c:marker>
          <c:symbol val="none"/>
        </c:marker>
      </c:pivotFmt>
      <c:pivotFmt>
        <c:idx val="12"/>
        <c:spPr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innerShdw dist="12700" dir="16200000">
              <a:schemeClr val="lt1">
                <a:alpha val="75000"/>
              </a:schemeClr>
            </a:innerShdw>
          </a:effectLst>
        </c:spPr>
        <c:marker>
          <c:symbol val="none"/>
        </c:marker>
      </c:pivotFmt>
      <c:pivotFmt>
        <c:idx val="13"/>
        <c:spPr>
          <a:solidFill>
            <a:srgbClr val="FF0000"/>
          </a:solidFill>
          <a:ln w="25400">
            <a:noFill/>
          </a:ln>
        </c:spPr>
        <c:marker>
          <c:symbol val="none"/>
        </c:marker>
      </c:pivotFmt>
      <c:pivotFmt>
        <c:idx val="14"/>
        <c:spPr>
          <a:solidFill>
            <a:srgbClr val="00B050"/>
          </a:solidFill>
          <a:ln w="25400">
            <a:noFill/>
          </a:ln>
        </c:spPr>
        <c:marker>
          <c:symbol val="none"/>
        </c:marker>
      </c:pivotFmt>
      <c:pivotFmt>
        <c:idx val="15"/>
        <c:spPr>
          <a:ln w="25400">
            <a:noFill/>
          </a:ln>
        </c:spPr>
        <c:marker>
          <c:symbol val="none"/>
        </c:marker>
      </c:pivotFmt>
      <c:pivotFmt>
        <c:idx val="16"/>
        <c:spPr>
          <a:ln w="25400">
            <a:noFill/>
          </a:ln>
        </c:spPr>
        <c:marker>
          <c:symbol val="none"/>
        </c:marker>
      </c:pivotFmt>
      <c:pivotFmt>
        <c:idx val="17"/>
        <c:spPr>
          <a:ln w="25400">
            <a:noFill/>
          </a:ln>
        </c:spPr>
        <c:marker>
          <c:symbol val="none"/>
        </c:marker>
      </c:pivotFmt>
      <c:pivotFmt>
        <c:idx val="18"/>
        <c:spPr>
          <a:solidFill>
            <a:srgbClr val="FF0000"/>
          </a:solidFill>
          <a:ln w="25400">
            <a:noFill/>
          </a:ln>
        </c:spPr>
        <c:marker>
          <c:symbol val="none"/>
        </c:marker>
      </c:pivotFmt>
      <c:pivotFmt>
        <c:idx val="19"/>
        <c:spPr>
          <a:solidFill>
            <a:srgbClr val="00B050"/>
          </a:solidFill>
          <a:ln w="25400">
            <a:noFill/>
          </a:ln>
        </c:spPr>
        <c:marker>
          <c:symbol val="none"/>
        </c:marker>
      </c:pivotFmt>
      <c:pivotFmt>
        <c:idx val="20"/>
        <c:spPr>
          <a:solidFill>
            <a:srgbClr val="FF0000"/>
          </a:solidFill>
          <a:ln w="25400">
            <a:noFill/>
          </a:ln>
        </c:spPr>
        <c:marker>
          <c:symbol val="none"/>
        </c:marker>
      </c:pivotFmt>
      <c:pivotFmt>
        <c:idx val="21"/>
        <c:spPr>
          <a:solidFill>
            <a:srgbClr val="00B050"/>
          </a:solidFill>
          <a:ln w="25400">
            <a:noFill/>
          </a:ln>
        </c:spPr>
        <c:marker>
          <c:symbol val="none"/>
        </c:marker>
      </c:pivotFmt>
    </c:pivotFmts>
    <c:plotArea>
      <c:layout/>
      <c:areaChart>
        <c:grouping val="stacked"/>
        <c:varyColors val="0"/>
        <c:ser>
          <c:idx val="0"/>
          <c:order val="0"/>
          <c:tx>
            <c:strRef>
              <c:f>'InfoGraph Pivots'!$CA$15:$CA$17</c:f>
              <c:strCache>
                <c:ptCount val="1"/>
                <c:pt idx="0">
                  <c:v>Backlog - Backlog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</c:spPr>
          <c:cat>
            <c:strRef>
              <c:f>'InfoGraph Pivots'!$BZ$18:$BZ$79</c:f>
              <c:strCache>
                <c:ptCount val="61"/>
                <c:pt idx="0">
                  <c:v>01/04/2019</c:v>
                </c:pt>
                <c:pt idx="1">
                  <c:v>02/04/2019</c:v>
                </c:pt>
                <c:pt idx="2">
                  <c:v>04/04/2019</c:v>
                </c:pt>
                <c:pt idx="3">
                  <c:v>05/04/2019</c:v>
                </c:pt>
                <c:pt idx="4">
                  <c:v>08/04/2019</c:v>
                </c:pt>
                <c:pt idx="5">
                  <c:v>09/04/2019</c:v>
                </c:pt>
                <c:pt idx="6">
                  <c:v>10/04/2019</c:v>
                </c:pt>
                <c:pt idx="7">
                  <c:v>11/04/2019</c:v>
                </c:pt>
                <c:pt idx="8">
                  <c:v>14/04/2019</c:v>
                </c:pt>
                <c:pt idx="9">
                  <c:v>15/04/2019</c:v>
                </c:pt>
                <c:pt idx="10">
                  <c:v>16/04/2019</c:v>
                </c:pt>
                <c:pt idx="11">
                  <c:v>17/04/2019</c:v>
                </c:pt>
                <c:pt idx="12">
                  <c:v>18/04/2019</c:v>
                </c:pt>
                <c:pt idx="13">
                  <c:v>22/04/2019</c:v>
                </c:pt>
                <c:pt idx="14">
                  <c:v>23/04/2019</c:v>
                </c:pt>
                <c:pt idx="15">
                  <c:v>24/04/2019</c:v>
                </c:pt>
                <c:pt idx="16">
                  <c:v>25/04/2019</c:v>
                </c:pt>
                <c:pt idx="17">
                  <c:v>28/04/2019</c:v>
                </c:pt>
                <c:pt idx="18">
                  <c:v>29/04/2019</c:v>
                </c:pt>
                <c:pt idx="19">
                  <c:v>30/04/2019</c:v>
                </c:pt>
                <c:pt idx="20">
                  <c:v>01/05/2019</c:v>
                </c:pt>
                <c:pt idx="21">
                  <c:v>02/05/2019</c:v>
                </c:pt>
                <c:pt idx="22">
                  <c:v>06/05/2019</c:v>
                </c:pt>
                <c:pt idx="23">
                  <c:v>07/05/2019</c:v>
                </c:pt>
                <c:pt idx="24">
                  <c:v>08/05/2019</c:v>
                </c:pt>
                <c:pt idx="25">
                  <c:v>09/05/2019</c:v>
                </c:pt>
                <c:pt idx="26">
                  <c:v>12/05/2019</c:v>
                </c:pt>
                <c:pt idx="27">
                  <c:v>13/05/2019</c:v>
                </c:pt>
                <c:pt idx="28">
                  <c:v>14/05/2019</c:v>
                </c:pt>
                <c:pt idx="29">
                  <c:v>15/05/2019</c:v>
                </c:pt>
                <c:pt idx="30">
                  <c:v>16/05/2019</c:v>
                </c:pt>
                <c:pt idx="31">
                  <c:v>18/05/2019</c:v>
                </c:pt>
                <c:pt idx="32">
                  <c:v>19/05/2019</c:v>
                </c:pt>
                <c:pt idx="33">
                  <c:v>20/05/2019</c:v>
                </c:pt>
                <c:pt idx="34">
                  <c:v>21/05/2019</c:v>
                </c:pt>
                <c:pt idx="35">
                  <c:v>22/05/2019</c:v>
                </c:pt>
                <c:pt idx="36">
                  <c:v>23/05/2019</c:v>
                </c:pt>
                <c:pt idx="37">
                  <c:v>25/05/2019</c:v>
                </c:pt>
                <c:pt idx="38">
                  <c:v>26/05/2019</c:v>
                </c:pt>
                <c:pt idx="39">
                  <c:v>27/05/2019</c:v>
                </c:pt>
                <c:pt idx="40">
                  <c:v>28/05/2019</c:v>
                </c:pt>
                <c:pt idx="41">
                  <c:v>29/05/2019</c:v>
                </c:pt>
                <c:pt idx="42">
                  <c:v>30/05/2019</c:v>
                </c:pt>
                <c:pt idx="43">
                  <c:v>02/06/2019</c:v>
                </c:pt>
                <c:pt idx="44">
                  <c:v>04/06/2019</c:v>
                </c:pt>
                <c:pt idx="45">
                  <c:v>05/06/2019</c:v>
                </c:pt>
                <c:pt idx="46">
                  <c:v>06/06/2019</c:v>
                </c:pt>
                <c:pt idx="47">
                  <c:v>09/06/2019</c:v>
                </c:pt>
                <c:pt idx="48">
                  <c:v>10/06/2019</c:v>
                </c:pt>
                <c:pt idx="49">
                  <c:v>11/06/2019</c:v>
                </c:pt>
                <c:pt idx="50">
                  <c:v>12/06/2019</c:v>
                </c:pt>
                <c:pt idx="51">
                  <c:v>13/06/2019</c:v>
                </c:pt>
                <c:pt idx="52">
                  <c:v>16/06/2019</c:v>
                </c:pt>
                <c:pt idx="53">
                  <c:v>17/06/2019</c:v>
                </c:pt>
                <c:pt idx="54">
                  <c:v>18/06/2019</c:v>
                </c:pt>
                <c:pt idx="55">
                  <c:v>19/06/2019</c:v>
                </c:pt>
                <c:pt idx="56">
                  <c:v>20/06/2019</c:v>
                </c:pt>
                <c:pt idx="57">
                  <c:v>23/06/2019</c:v>
                </c:pt>
                <c:pt idx="58">
                  <c:v>24/06/2019</c:v>
                </c:pt>
                <c:pt idx="59">
                  <c:v>25/06/2019</c:v>
                </c:pt>
                <c:pt idx="60">
                  <c:v>26/06/2019</c:v>
                </c:pt>
              </c:strCache>
            </c:strRef>
          </c:cat>
          <c:val>
            <c:numRef>
              <c:f>'InfoGraph Pivots'!$CA$18:$CA$79</c:f>
              <c:numCache>
                <c:formatCode>General</c:formatCode>
                <c:ptCount val="61"/>
                <c:pt idx="0">
                  <c:v>158</c:v>
                </c:pt>
                <c:pt idx="1">
                  <c:v>164</c:v>
                </c:pt>
                <c:pt idx="2">
                  <c:v>173</c:v>
                </c:pt>
                <c:pt idx="3">
                  <c:v>174</c:v>
                </c:pt>
                <c:pt idx="4">
                  <c:v>150</c:v>
                </c:pt>
                <c:pt idx="5">
                  <c:v>145</c:v>
                </c:pt>
                <c:pt idx="6">
                  <c:v>138</c:v>
                </c:pt>
                <c:pt idx="7">
                  <c:v>139</c:v>
                </c:pt>
                <c:pt idx="8">
                  <c:v>137</c:v>
                </c:pt>
                <c:pt idx="9">
                  <c:v>136</c:v>
                </c:pt>
                <c:pt idx="10">
                  <c:v>130</c:v>
                </c:pt>
                <c:pt idx="11">
                  <c:v>126</c:v>
                </c:pt>
                <c:pt idx="12">
                  <c:v>124</c:v>
                </c:pt>
                <c:pt idx="13">
                  <c:v>123</c:v>
                </c:pt>
                <c:pt idx="14">
                  <c:v>125</c:v>
                </c:pt>
                <c:pt idx="15">
                  <c:v>129</c:v>
                </c:pt>
                <c:pt idx="16">
                  <c:v>108</c:v>
                </c:pt>
                <c:pt idx="17">
                  <c:v>108</c:v>
                </c:pt>
                <c:pt idx="18">
                  <c:v>101</c:v>
                </c:pt>
                <c:pt idx="19">
                  <c:v>95</c:v>
                </c:pt>
                <c:pt idx="20">
                  <c:v>89</c:v>
                </c:pt>
                <c:pt idx="21">
                  <c:v>88</c:v>
                </c:pt>
                <c:pt idx="22">
                  <c:v>90</c:v>
                </c:pt>
                <c:pt idx="23">
                  <c:v>86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86</c:v>
                </c:pt>
                <c:pt idx="28">
                  <c:v>87</c:v>
                </c:pt>
                <c:pt idx="29">
                  <c:v>89</c:v>
                </c:pt>
                <c:pt idx="30">
                  <c:v>83</c:v>
                </c:pt>
                <c:pt idx="31">
                  <c:v>79</c:v>
                </c:pt>
                <c:pt idx="32">
                  <c:v>79</c:v>
                </c:pt>
                <c:pt idx="33">
                  <c:v>82</c:v>
                </c:pt>
                <c:pt idx="34">
                  <c:v>73</c:v>
                </c:pt>
                <c:pt idx="35">
                  <c:v>71</c:v>
                </c:pt>
                <c:pt idx="36">
                  <c:v>62</c:v>
                </c:pt>
                <c:pt idx="37">
                  <c:v>63</c:v>
                </c:pt>
                <c:pt idx="38">
                  <c:v>63</c:v>
                </c:pt>
                <c:pt idx="39">
                  <c:v>35</c:v>
                </c:pt>
                <c:pt idx="40">
                  <c:v>31</c:v>
                </c:pt>
                <c:pt idx="41">
                  <c:v>31</c:v>
                </c:pt>
                <c:pt idx="42">
                  <c:v>29</c:v>
                </c:pt>
                <c:pt idx="43">
                  <c:v>35</c:v>
                </c:pt>
                <c:pt idx="44">
                  <c:v>51</c:v>
                </c:pt>
                <c:pt idx="45">
                  <c:v>55</c:v>
                </c:pt>
                <c:pt idx="46">
                  <c:v>55</c:v>
                </c:pt>
                <c:pt idx="47">
                  <c:v>56</c:v>
                </c:pt>
                <c:pt idx="48">
                  <c:v>56</c:v>
                </c:pt>
                <c:pt idx="49">
                  <c:v>55</c:v>
                </c:pt>
                <c:pt idx="50">
                  <c:v>55</c:v>
                </c:pt>
                <c:pt idx="51">
                  <c:v>57</c:v>
                </c:pt>
                <c:pt idx="52">
                  <c:v>57</c:v>
                </c:pt>
                <c:pt idx="53">
                  <c:v>56</c:v>
                </c:pt>
                <c:pt idx="54">
                  <c:v>55</c:v>
                </c:pt>
                <c:pt idx="55">
                  <c:v>56</c:v>
                </c:pt>
                <c:pt idx="56">
                  <c:v>54</c:v>
                </c:pt>
                <c:pt idx="57">
                  <c:v>50</c:v>
                </c:pt>
                <c:pt idx="58">
                  <c:v>49</c:v>
                </c:pt>
                <c:pt idx="59">
                  <c:v>48</c:v>
                </c:pt>
                <c:pt idx="60">
                  <c:v>44</c:v>
                </c:pt>
              </c:numCache>
            </c:numRef>
          </c:val>
        </c:ser>
        <c:ser>
          <c:idx val="1"/>
          <c:order val="1"/>
          <c:tx>
            <c:strRef>
              <c:f>'InfoGraph Pivots'!$CB$15:$CB$17</c:f>
              <c:strCache>
                <c:ptCount val="1"/>
                <c:pt idx="0">
                  <c:v>BAU - BAU</c:v>
                </c:pt>
              </c:strCache>
            </c:strRef>
          </c:tx>
          <c:spPr>
            <a:solidFill>
              <a:srgbClr val="00B050"/>
            </a:solidFill>
            <a:ln w="25400">
              <a:noFill/>
            </a:ln>
          </c:spPr>
          <c:cat>
            <c:strRef>
              <c:f>'InfoGraph Pivots'!$BZ$18:$BZ$79</c:f>
              <c:strCache>
                <c:ptCount val="61"/>
                <c:pt idx="0">
                  <c:v>01/04/2019</c:v>
                </c:pt>
                <c:pt idx="1">
                  <c:v>02/04/2019</c:v>
                </c:pt>
                <c:pt idx="2">
                  <c:v>04/04/2019</c:v>
                </c:pt>
                <c:pt idx="3">
                  <c:v>05/04/2019</c:v>
                </c:pt>
                <c:pt idx="4">
                  <c:v>08/04/2019</c:v>
                </c:pt>
                <c:pt idx="5">
                  <c:v>09/04/2019</c:v>
                </c:pt>
                <c:pt idx="6">
                  <c:v>10/04/2019</c:v>
                </c:pt>
                <c:pt idx="7">
                  <c:v>11/04/2019</c:v>
                </c:pt>
                <c:pt idx="8">
                  <c:v>14/04/2019</c:v>
                </c:pt>
                <c:pt idx="9">
                  <c:v>15/04/2019</c:v>
                </c:pt>
                <c:pt idx="10">
                  <c:v>16/04/2019</c:v>
                </c:pt>
                <c:pt idx="11">
                  <c:v>17/04/2019</c:v>
                </c:pt>
                <c:pt idx="12">
                  <c:v>18/04/2019</c:v>
                </c:pt>
                <c:pt idx="13">
                  <c:v>22/04/2019</c:v>
                </c:pt>
                <c:pt idx="14">
                  <c:v>23/04/2019</c:v>
                </c:pt>
                <c:pt idx="15">
                  <c:v>24/04/2019</c:v>
                </c:pt>
                <c:pt idx="16">
                  <c:v>25/04/2019</c:v>
                </c:pt>
                <c:pt idx="17">
                  <c:v>28/04/2019</c:v>
                </c:pt>
                <c:pt idx="18">
                  <c:v>29/04/2019</c:v>
                </c:pt>
                <c:pt idx="19">
                  <c:v>30/04/2019</c:v>
                </c:pt>
                <c:pt idx="20">
                  <c:v>01/05/2019</c:v>
                </c:pt>
                <c:pt idx="21">
                  <c:v>02/05/2019</c:v>
                </c:pt>
                <c:pt idx="22">
                  <c:v>06/05/2019</c:v>
                </c:pt>
                <c:pt idx="23">
                  <c:v>07/05/2019</c:v>
                </c:pt>
                <c:pt idx="24">
                  <c:v>08/05/2019</c:v>
                </c:pt>
                <c:pt idx="25">
                  <c:v>09/05/2019</c:v>
                </c:pt>
                <c:pt idx="26">
                  <c:v>12/05/2019</c:v>
                </c:pt>
                <c:pt idx="27">
                  <c:v>13/05/2019</c:v>
                </c:pt>
                <c:pt idx="28">
                  <c:v>14/05/2019</c:v>
                </c:pt>
                <c:pt idx="29">
                  <c:v>15/05/2019</c:v>
                </c:pt>
                <c:pt idx="30">
                  <c:v>16/05/2019</c:v>
                </c:pt>
                <c:pt idx="31">
                  <c:v>18/05/2019</c:v>
                </c:pt>
                <c:pt idx="32">
                  <c:v>19/05/2019</c:v>
                </c:pt>
                <c:pt idx="33">
                  <c:v>20/05/2019</c:v>
                </c:pt>
                <c:pt idx="34">
                  <c:v>21/05/2019</c:v>
                </c:pt>
                <c:pt idx="35">
                  <c:v>22/05/2019</c:v>
                </c:pt>
                <c:pt idx="36">
                  <c:v>23/05/2019</c:v>
                </c:pt>
                <c:pt idx="37">
                  <c:v>25/05/2019</c:v>
                </c:pt>
                <c:pt idx="38">
                  <c:v>26/05/2019</c:v>
                </c:pt>
                <c:pt idx="39">
                  <c:v>27/05/2019</c:v>
                </c:pt>
                <c:pt idx="40">
                  <c:v>28/05/2019</c:v>
                </c:pt>
                <c:pt idx="41">
                  <c:v>29/05/2019</c:v>
                </c:pt>
                <c:pt idx="42">
                  <c:v>30/05/2019</c:v>
                </c:pt>
                <c:pt idx="43">
                  <c:v>02/06/2019</c:v>
                </c:pt>
                <c:pt idx="44">
                  <c:v>04/06/2019</c:v>
                </c:pt>
                <c:pt idx="45">
                  <c:v>05/06/2019</c:v>
                </c:pt>
                <c:pt idx="46">
                  <c:v>06/06/2019</c:v>
                </c:pt>
                <c:pt idx="47">
                  <c:v>09/06/2019</c:v>
                </c:pt>
                <c:pt idx="48">
                  <c:v>10/06/2019</c:v>
                </c:pt>
                <c:pt idx="49">
                  <c:v>11/06/2019</c:v>
                </c:pt>
                <c:pt idx="50">
                  <c:v>12/06/2019</c:v>
                </c:pt>
                <c:pt idx="51">
                  <c:v>13/06/2019</c:v>
                </c:pt>
                <c:pt idx="52">
                  <c:v>16/06/2019</c:v>
                </c:pt>
                <c:pt idx="53">
                  <c:v>17/06/2019</c:v>
                </c:pt>
                <c:pt idx="54">
                  <c:v>18/06/2019</c:v>
                </c:pt>
                <c:pt idx="55">
                  <c:v>19/06/2019</c:v>
                </c:pt>
                <c:pt idx="56">
                  <c:v>20/06/2019</c:v>
                </c:pt>
                <c:pt idx="57">
                  <c:v>23/06/2019</c:v>
                </c:pt>
                <c:pt idx="58">
                  <c:v>24/06/2019</c:v>
                </c:pt>
                <c:pt idx="59">
                  <c:v>25/06/2019</c:v>
                </c:pt>
                <c:pt idx="60">
                  <c:v>26/06/2019</c:v>
                </c:pt>
              </c:strCache>
            </c:strRef>
          </c:cat>
          <c:val>
            <c:numRef>
              <c:f>'InfoGraph Pivots'!$CB$18:$CB$79</c:f>
              <c:numCache>
                <c:formatCode>General</c:formatCode>
                <c:ptCount val="61"/>
                <c:pt idx="1">
                  <c:v>303</c:v>
                </c:pt>
                <c:pt idx="2">
                  <c:v>302</c:v>
                </c:pt>
                <c:pt idx="3">
                  <c:v>297</c:v>
                </c:pt>
                <c:pt idx="4">
                  <c:v>291</c:v>
                </c:pt>
                <c:pt idx="5">
                  <c:v>298</c:v>
                </c:pt>
                <c:pt idx="6">
                  <c:v>290</c:v>
                </c:pt>
                <c:pt idx="7">
                  <c:v>282</c:v>
                </c:pt>
                <c:pt idx="8">
                  <c:v>282</c:v>
                </c:pt>
                <c:pt idx="9">
                  <c:v>274</c:v>
                </c:pt>
                <c:pt idx="10">
                  <c:v>277</c:v>
                </c:pt>
                <c:pt idx="11">
                  <c:v>286</c:v>
                </c:pt>
                <c:pt idx="12">
                  <c:v>288</c:v>
                </c:pt>
                <c:pt idx="13">
                  <c:v>284</c:v>
                </c:pt>
                <c:pt idx="14">
                  <c:v>274</c:v>
                </c:pt>
                <c:pt idx="15">
                  <c:v>290</c:v>
                </c:pt>
                <c:pt idx="16">
                  <c:v>296</c:v>
                </c:pt>
                <c:pt idx="17">
                  <c:v>290</c:v>
                </c:pt>
                <c:pt idx="18">
                  <c:v>291</c:v>
                </c:pt>
                <c:pt idx="19">
                  <c:v>298</c:v>
                </c:pt>
                <c:pt idx="20">
                  <c:v>299</c:v>
                </c:pt>
                <c:pt idx="21">
                  <c:v>313</c:v>
                </c:pt>
                <c:pt idx="22">
                  <c:v>317</c:v>
                </c:pt>
                <c:pt idx="23">
                  <c:v>319</c:v>
                </c:pt>
                <c:pt idx="24">
                  <c:v>296</c:v>
                </c:pt>
                <c:pt idx="25">
                  <c:v>294</c:v>
                </c:pt>
                <c:pt idx="26">
                  <c:v>301</c:v>
                </c:pt>
                <c:pt idx="27">
                  <c:v>295</c:v>
                </c:pt>
                <c:pt idx="28">
                  <c:v>303</c:v>
                </c:pt>
                <c:pt idx="29">
                  <c:v>306</c:v>
                </c:pt>
                <c:pt idx="30">
                  <c:v>324</c:v>
                </c:pt>
                <c:pt idx="31">
                  <c:v>330</c:v>
                </c:pt>
                <c:pt idx="32">
                  <c:v>330</c:v>
                </c:pt>
                <c:pt idx="33">
                  <c:v>328</c:v>
                </c:pt>
                <c:pt idx="34">
                  <c:v>344</c:v>
                </c:pt>
                <c:pt idx="35">
                  <c:v>349</c:v>
                </c:pt>
                <c:pt idx="36">
                  <c:v>364</c:v>
                </c:pt>
                <c:pt idx="37">
                  <c:v>362</c:v>
                </c:pt>
                <c:pt idx="38">
                  <c:v>362</c:v>
                </c:pt>
                <c:pt idx="39">
                  <c:v>302</c:v>
                </c:pt>
                <c:pt idx="40">
                  <c:v>311</c:v>
                </c:pt>
                <c:pt idx="41">
                  <c:v>306</c:v>
                </c:pt>
                <c:pt idx="42">
                  <c:v>325</c:v>
                </c:pt>
                <c:pt idx="43">
                  <c:v>330</c:v>
                </c:pt>
                <c:pt idx="44">
                  <c:v>284</c:v>
                </c:pt>
                <c:pt idx="45">
                  <c:v>297</c:v>
                </c:pt>
                <c:pt idx="46">
                  <c:v>293</c:v>
                </c:pt>
                <c:pt idx="47">
                  <c:v>278</c:v>
                </c:pt>
                <c:pt idx="48">
                  <c:v>276</c:v>
                </c:pt>
                <c:pt idx="49">
                  <c:v>261</c:v>
                </c:pt>
                <c:pt idx="50">
                  <c:v>261</c:v>
                </c:pt>
                <c:pt idx="51">
                  <c:v>264</c:v>
                </c:pt>
                <c:pt idx="52">
                  <c:v>259</c:v>
                </c:pt>
                <c:pt idx="53">
                  <c:v>268</c:v>
                </c:pt>
                <c:pt idx="54">
                  <c:v>265</c:v>
                </c:pt>
                <c:pt idx="55">
                  <c:v>271</c:v>
                </c:pt>
                <c:pt idx="56">
                  <c:v>251</c:v>
                </c:pt>
                <c:pt idx="57">
                  <c:v>214</c:v>
                </c:pt>
                <c:pt idx="58">
                  <c:v>214</c:v>
                </c:pt>
                <c:pt idx="59">
                  <c:v>207</c:v>
                </c:pt>
                <c:pt idx="60">
                  <c:v>203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4487320"/>
        <c:axId val="374488104"/>
      </c:areaChart>
      <c:catAx>
        <c:axId val="374487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5" cap="flat" cmpd="sng" algn="ctr">
            <a:solidFill>
              <a:schemeClr val="lt1">
                <a:lumMod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sz="900" b="1" i="0" u="none" strike="noStrike" kern="1200" cap="all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488104"/>
        <c:crosses val="autoZero"/>
        <c:auto val="1"/>
        <c:lblAlgn val="ctr"/>
        <c:lblOffset val="100"/>
        <c:noMultiLvlLbl val="0"/>
      </c:catAx>
      <c:valAx>
        <c:axId val="3744881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prstDash val="sysDot"/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487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lt1">
          <a:lumMod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77D4D-77B6-4D2C-BCCC-9CBBF5292BB9}" type="datetimeFigureOut">
              <a:rPr lang="en-IE" smtClean="0"/>
              <a:t>09/07/2019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017E6-D903-4447-BEA2-7576C7100B5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77408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(small text) (purpl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1804594"/>
            <a:ext cx="6454786" cy="32482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241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0554" y="2165675"/>
            <a:ext cx="6454786" cy="1624135"/>
          </a:xfrm>
        </p:spPr>
        <p:txBody>
          <a:bodyPr/>
          <a:lstStyle>
            <a:lvl1pPr>
              <a:lnSpc>
                <a:spcPct val="100000"/>
              </a:lnSpc>
              <a:defRPr sz="2241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2785952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ogo only (purpl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15" y="2823724"/>
            <a:ext cx="3112050" cy="129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2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purpl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039" y="1804595"/>
            <a:ext cx="5737588" cy="1263216"/>
          </a:xfrm>
        </p:spPr>
        <p:txBody>
          <a:bodyPr/>
          <a:lstStyle>
            <a:lvl1pPr algn="l">
              <a:lnSpc>
                <a:spcPct val="85000"/>
              </a:lnSpc>
              <a:defRPr sz="3735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3212425"/>
            <a:ext cx="5737588" cy="72000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793" b="0" i="0">
                <a:solidFill>
                  <a:schemeClr val="bg1"/>
                </a:solidFill>
                <a:latin typeface="+mn-lt"/>
              </a:defRPr>
            </a:lvl1pPr>
            <a:lvl2pPr marL="340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1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2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3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44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84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25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date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47"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9" y="322712"/>
            <a:ext cx="1004077" cy="4176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2486149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(blank)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039" y="1804595"/>
            <a:ext cx="5737588" cy="1263216"/>
          </a:xfrm>
        </p:spPr>
        <p:txBody>
          <a:bodyPr/>
          <a:lstStyle>
            <a:lvl1pPr algn="l">
              <a:lnSpc>
                <a:spcPct val="85000"/>
              </a:lnSpc>
              <a:defRPr sz="3735" b="0" i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3212425"/>
            <a:ext cx="5737588" cy="72000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793" b="0" i="0">
                <a:solidFill>
                  <a:schemeClr val="bg1"/>
                </a:solidFill>
                <a:latin typeface="+mn-lt"/>
              </a:defRPr>
            </a:lvl1pPr>
            <a:lvl2pPr marL="340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1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2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3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44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84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25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date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47"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9" y="322712"/>
            <a:ext cx="1004077" cy="4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large text) (purpl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1804594"/>
            <a:ext cx="8606381" cy="162413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109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1268717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large text) (pin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1804594"/>
            <a:ext cx="8606381" cy="162413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109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1646674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large text) (blu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1804594"/>
            <a:ext cx="8606381" cy="162413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109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2657048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image (large text) (blank)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1804594"/>
            <a:ext cx="8606381" cy="162413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109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20343783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small text) (purpl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1804594"/>
            <a:ext cx="6454786" cy="32482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241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0554" y="2165675"/>
            <a:ext cx="6454786" cy="1624135"/>
          </a:xfrm>
        </p:spPr>
        <p:txBody>
          <a:bodyPr/>
          <a:lstStyle>
            <a:lvl1pPr>
              <a:lnSpc>
                <a:spcPct val="100000"/>
              </a:lnSpc>
              <a:defRPr sz="2241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1074492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small text) (pin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1804594"/>
            <a:ext cx="6454786" cy="32482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241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0554" y="2165675"/>
            <a:ext cx="6454786" cy="1624135"/>
          </a:xfrm>
        </p:spPr>
        <p:txBody>
          <a:bodyPr/>
          <a:lstStyle>
            <a:lvl1pPr>
              <a:lnSpc>
                <a:spcPct val="100000"/>
              </a:lnSpc>
              <a:defRPr sz="2241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2719996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small text) (blu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1804594"/>
            <a:ext cx="6454786" cy="32482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241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0554" y="2165675"/>
            <a:ext cx="6454786" cy="1624135"/>
          </a:xfrm>
        </p:spPr>
        <p:txBody>
          <a:bodyPr/>
          <a:lstStyle>
            <a:lvl1pPr>
              <a:lnSpc>
                <a:spcPct val="100000"/>
              </a:lnSpc>
              <a:defRPr sz="2241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11122458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image (small text) (blank)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1804594"/>
            <a:ext cx="6454786" cy="32482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241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0554" y="2165675"/>
            <a:ext cx="6454786" cy="1624135"/>
          </a:xfrm>
        </p:spPr>
        <p:txBody>
          <a:bodyPr/>
          <a:lstStyle>
            <a:lvl1pPr>
              <a:lnSpc>
                <a:spcPct val="100000"/>
              </a:lnSpc>
              <a:defRPr sz="2241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FFFFFF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49468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(purpl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2256291"/>
            <a:ext cx="11188296" cy="2345974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109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6792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(pin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2256291"/>
            <a:ext cx="11188296" cy="2345974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109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9242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(blu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2256291"/>
            <a:ext cx="11188296" cy="2345974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109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14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(blank)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039" y="2256291"/>
            <a:ext cx="11188296" cy="2345974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109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Divider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005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9" y="1804595"/>
            <a:ext cx="6454786" cy="974482"/>
          </a:xfrm>
        </p:spPr>
        <p:txBody>
          <a:bodyPr/>
          <a:lstStyle>
            <a:lvl1pPr>
              <a:defRPr sz="4482" b="0" i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39" y="2779077"/>
            <a:ext cx="7566444" cy="3176087"/>
          </a:xfrm>
        </p:spPr>
        <p:txBody>
          <a:bodyPr/>
          <a:lstStyle>
            <a:lvl1pPr>
              <a:spcAft>
                <a:spcPts val="2241"/>
              </a:spcAft>
              <a:defRPr sz="2017" b="0" i="0" baseline="0">
                <a:latin typeface="+mn-lt"/>
              </a:defRPr>
            </a:lvl1pPr>
            <a:lvl2pPr marL="134460" indent="-134460">
              <a:spcAft>
                <a:spcPts val="0"/>
              </a:spcAft>
              <a:buFont typeface="Arial" panose="020B0604020202020204" pitchFamily="34" charset="0"/>
              <a:buChar char="•"/>
              <a:defRPr sz="2017" baseline="0"/>
            </a:lvl2pPr>
            <a:lvl3pPr>
              <a:defRPr sz="2017" baseline="0"/>
            </a:lvl3pPr>
            <a:lvl4pPr>
              <a:defRPr sz="2017" baseline="0"/>
            </a:lvl4pPr>
            <a:lvl5pPr>
              <a:defRPr sz="2017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491" y="6373550"/>
            <a:ext cx="777254" cy="32332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6400AA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32620103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39" y="1515860"/>
            <a:ext cx="7171984" cy="4475395"/>
          </a:xfrm>
        </p:spPr>
        <p:txBody>
          <a:bodyPr/>
          <a:lstStyle>
            <a:lvl1pPr>
              <a:spcAft>
                <a:spcPts val="2241"/>
              </a:spcAft>
              <a:defRPr sz="2017" b="0" i="0" baseline="0">
                <a:latin typeface="+mn-lt"/>
              </a:defRPr>
            </a:lvl1pPr>
            <a:lvl2pPr marL="134460" indent="-134460">
              <a:spcAft>
                <a:spcPts val="0"/>
              </a:spcAft>
              <a:buFont typeface="Arial" panose="020B0604020202020204" pitchFamily="34" charset="0"/>
              <a:buChar char="•"/>
              <a:defRPr sz="2017" baseline="0"/>
            </a:lvl2pPr>
            <a:lvl3pPr>
              <a:defRPr sz="2017" baseline="0"/>
            </a:lvl3pPr>
            <a:lvl4pPr>
              <a:defRPr sz="2017" baseline="0"/>
            </a:lvl4pPr>
            <a:lvl5pPr>
              <a:defRPr sz="2017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0371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39" y="1515860"/>
            <a:ext cx="6275486" cy="4475395"/>
          </a:xfrm>
        </p:spPr>
        <p:txBody>
          <a:bodyPr/>
          <a:lstStyle>
            <a:lvl1pPr>
              <a:spcAft>
                <a:spcPts val="2241"/>
              </a:spcAft>
              <a:defRPr sz="2017" b="0" i="0" baseline="0">
                <a:latin typeface="+mn-lt"/>
              </a:defRPr>
            </a:lvl1pPr>
            <a:lvl2pPr marL="134460" indent="-134460">
              <a:spcAft>
                <a:spcPts val="0"/>
              </a:spcAft>
              <a:buFont typeface="Arial" panose="020B0604020202020204" pitchFamily="34" charset="0"/>
              <a:buChar char="•"/>
              <a:defRPr sz="2017" baseline="0"/>
            </a:lvl2pPr>
            <a:lvl3pPr>
              <a:defRPr sz="2017" baseline="0"/>
            </a:lvl3pPr>
            <a:lvl4pPr>
              <a:defRPr sz="2017" baseline="0"/>
            </a:lvl4pPr>
            <a:lvl5pPr>
              <a:defRPr sz="2017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7100264" y="1516744"/>
            <a:ext cx="4554210" cy="4474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4258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39" y="1515860"/>
            <a:ext cx="6275486" cy="4475395"/>
          </a:xfrm>
        </p:spPr>
        <p:txBody>
          <a:bodyPr/>
          <a:lstStyle>
            <a:lvl1pPr>
              <a:spcAft>
                <a:spcPts val="2241"/>
              </a:spcAft>
              <a:defRPr sz="2017" b="0" i="0" baseline="0">
                <a:latin typeface="+mn-lt"/>
              </a:defRPr>
            </a:lvl1pPr>
            <a:lvl2pPr marL="134460" indent="-134460">
              <a:spcAft>
                <a:spcPts val="0"/>
              </a:spcAft>
              <a:buFont typeface="Arial" panose="020B0604020202020204" pitchFamily="34" charset="0"/>
              <a:buChar char="•"/>
              <a:defRPr sz="2017" baseline="0"/>
            </a:lvl2pPr>
            <a:lvl3pPr>
              <a:defRPr sz="2017" baseline="0"/>
            </a:lvl3pPr>
            <a:lvl4pPr>
              <a:defRPr sz="2017" baseline="0"/>
            </a:lvl4pPr>
            <a:lvl5pPr>
              <a:defRPr sz="2017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7100264" y="1516744"/>
            <a:ext cx="4554210" cy="2164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/>
          </p:nvPr>
        </p:nvSpPr>
        <p:spPr>
          <a:xfrm>
            <a:off x="7100264" y="3826819"/>
            <a:ext cx="4554210" cy="2164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98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149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038" y="1515860"/>
            <a:ext cx="5522428" cy="4475395"/>
          </a:xfrm>
        </p:spPr>
        <p:txBody>
          <a:bodyPr/>
          <a:lstStyle>
            <a:lvl1pPr>
              <a:defRPr sz="1345" baseline="0"/>
            </a:lvl1pPr>
            <a:lvl2pPr>
              <a:defRPr sz="1345" baseline="0"/>
            </a:lvl2pPr>
            <a:lvl3pPr>
              <a:defRPr sz="1345" baseline="0"/>
            </a:lvl3pPr>
            <a:lvl4pPr>
              <a:defRPr sz="1345" baseline="0"/>
            </a:lvl4pPr>
            <a:lvl5pPr>
              <a:defRPr sz="1345" baseline="0"/>
            </a:lvl5pPr>
            <a:lvl6pPr>
              <a:defRPr sz="1341"/>
            </a:lvl6pPr>
            <a:lvl7pPr>
              <a:defRPr sz="1341"/>
            </a:lvl7pPr>
            <a:lvl8pPr>
              <a:defRPr sz="1341"/>
            </a:lvl8pPr>
            <a:lvl9pPr>
              <a:defRPr sz="13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907" y="1515860"/>
            <a:ext cx="5522428" cy="4475395"/>
          </a:xfrm>
        </p:spPr>
        <p:txBody>
          <a:bodyPr/>
          <a:lstStyle>
            <a:lvl1pPr>
              <a:defRPr sz="1345" baseline="0"/>
            </a:lvl1pPr>
            <a:lvl2pPr>
              <a:defRPr sz="1345" baseline="0"/>
            </a:lvl2pPr>
            <a:lvl3pPr>
              <a:defRPr sz="1345" baseline="0"/>
            </a:lvl3pPr>
            <a:lvl4pPr>
              <a:defRPr sz="1345" baseline="0"/>
            </a:lvl4pPr>
            <a:lvl5pPr>
              <a:defRPr sz="1345" baseline="0"/>
            </a:lvl5pPr>
            <a:lvl6pPr>
              <a:defRPr sz="1341"/>
            </a:lvl6pPr>
            <a:lvl7pPr>
              <a:defRPr sz="1341"/>
            </a:lvl7pPr>
            <a:lvl8pPr>
              <a:defRPr sz="1341"/>
            </a:lvl8pPr>
            <a:lvl9pPr>
              <a:defRPr sz="13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64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038" y="1515860"/>
            <a:ext cx="3632610" cy="4475395"/>
          </a:xfrm>
        </p:spPr>
        <p:txBody>
          <a:bodyPr/>
          <a:lstStyle>
            <a:lvl1pPr>
              <a:defRPr sz="1345" baseline="0"/>
            </a:lvl1pPr>
            <a:lvl2pPr>
              <a:defRPr sz="1345" baseline="0"/>
            </a:lvl2pPr>
            <a:lvl3pPr>
              <a:defRPr sz="1345" baseline="0"/>
            </a:lvl3pPr>
            <a:lvl4pPr>
              <a:defRPr sz="1345" baseline="0"/>
            </a:lvl4pPr>
            <a:lvl5pPr>
              <a:defRPr sz="1345" baseline="0"/>
            </a:lvl5pPr>
            <a:lvl6pPr>
              <a:defRPr sz="1341"/>
            </a:lvl6pPr>
            <a:lvl7pPr>
              <a:defRPr sz="1341"/>
            </a:lvl7pPr>
            <a:lvl8pPr>
              <a:defRPr sz="1341"/>
            </a:lvl8pPr>
            <a:lvl9pPr>
              <a:defRPr sz="13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78089" y="1515860"/>
            <a:ext cx="3632610" cy="4475395"/>
          </a:xfrm>
        </p:spPr>
        <p:txBody>
          <a:bodyPr/>
          <a:lstStyle>
            <a:lvl1pPr>
              <a:defRPr sz="1345" baseline="0"/>
            </a:lvl1pPr>
            <a:lvl2pPr>
              <a:defRPr sz="1345" baseline="0"/>
            </a:lvl2pPr>
            <a:lvl3pPr>
              <a:defRPr sz="1345" baseline="0"/>
            </a:lvl3pPr>
            <a:lvl4pPr>
              <a:defRPr sz="1345" baseline="0"/>
            </a:lvl4pPr>
            <a:lvl5pPr>
              <a:defRPr sz="1345" baseline="0"/>
            </a:lvl5pPr>
            <a:lvl6pPr>
              <a:defRPr sz="1341"/>
            </a:lvl6pPr>
            <a:lvl7pPr>
              <a:defRPr sz="1341"/>
            </a:lvl7pPr>
            <a:lvl8pPr>
              <a:defRPr sz="1341"/>
            </a:lvl8pPr>
            <a:lvl9pPr>
              <a:defRPr sz="13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054139" y="1515860"/>
            <a:ext cx="3632610" cy="4475395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63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038" y="1515860"/>
            <a:ext cx="3872872" cy="4475395"/>
          </a:xfrm>
        </p:spPr>
        <p:txBody>
          <a:bodyPr/>
          <a:lstStyle>
            <a:lvl1pPr>
              <a:defRPr sz="1345" baseline="0"/>
            </a:lvl1pPr>
            <a:lvl2pPr>
              <a:defRPr sz="1345" baseline="0"/>
            </a:lvl2pPr>
            <a:lvl3pPr>
              <a:defRPr sz="1345" baseline="0"/>
            </a:lvl3pPr>
            <a:lvl4pPr>
              <a:defRPr sz="1345" baseline="0"/>
            </a:lvl4pPr>
            <a:lvl5pPr>
              <a:defRPr sz="1345" baseline="0"/>
            </a:lvl5pPr>
            <a:lvl6pPr>
              <a:defRPr sz="1341"/>
            </a:lvl6pPr>
            <a:lvl7pPr>
              <a:defRPr sz="1341"/>
            </a:lvl7pPr>
            <a:lvl8pPr>
              <a:defRPr sz="1341"/>
            </a:lvl8pPr>
            <a:lvl9pPr>
              <a:defRPr sz="13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697650" y="1516743"/>
            <a:ext cx="3406693" cy="4439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8247782" y="1516743"/>
            <a:ext cx="3406693" cy="4439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0603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038" y="1515860"/>
            <a:ext cx="3872872" cy="4475395"/>
          </a:xfrm>
        </p:spPr>
        <p:txBody>
          <a:bodyPr/>
          <a:lstStyle>
            <a:lvl1pPr>
              <a:defRPr sz="1345" baseline="0"/>
            </a:lvl1pPr>
            <a:lvl2pPr>
              <a:defRPr sz="1345" baseline="0"/>
            </a:lvl2pPr>
            <a:lvl3pPr>
              <a:defRPr sz="1345" baseline="0"/>
            </a:lvl3pPr>
            <a:lvl4pPr>
              <a:defRPr sz="1345" baseline="0"/>
            </a:lvl4pPr>
            <a:lvl5pPr>
              <a:defRPr sz="1345" baseline="0"/>
            </a:lvl5pPr>
            <a:lvl6pPr>
              <a:defRPr sz="1341"/>
            </a:lvl6pPr>
            <a:lvl7pPr>
              <a:defRPr sz="1341"/>
            </a:lvl7pPr>
            <a:lvl8pPr>
              <a:defRPr sz="1341"/>
            </a:lvl8pPr>
            <a:lvl9pPr>
              <a:defRPr sz="13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3"/>
          </p:nvPr>
        </p:nvSpPr>
        <p:spPr>
          <a:xfrm>
            <a:off x="4697650" y="1516744"/>
            <a:ext cx="3406693" cy="2164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4697650" y="3789170"/>
            <a:ext cx="3406693" cy="2164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6"/>
          </p:nvPr>
        </p:nvSpPr>
        <p:spPr>
          <a:xfrm>
            <a:off x="8247782" y="1516743"/>
            <a:ext cx="3406693" cy="4439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1822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038" y="1515860"/>
            <a:ext cx="3872872" cy="4475395"/>
          </a:xfrm>
        </p:spPr>
        <p:txBody>
          <a:bodyPr/>
          <a:lstStyle>
            <a:lvl1pPr>
              <a:defRPr sz="1345" baseline="0"/>
            </a:lvl1pPr>
            <a:lvl2pPr>
              <a:defRPr sz="1345" baseline="0"/>
            </a:lvl2pPr>
            <a:lvl3pPr>
              <a:defRPr sz="1345" baseline="0"/>
            </a:lvl3pPr>
            <a:lvl4pPr>
              <a:defRPr sz="1345" baseline="0"/>
            </a:lvl4pPr>
            <a:lvl5pPr>
              <a:defRPr sz="1345" baseline="0"/>
            </a:lvl5pPr>
            <a:lvl6pPr>
              <a:defRPr sz="1341"/>
            </a:lvl6pPr>
            <a:lvl7pPr>
              <a:defRPr sz="1341"/>
            </a:lvl7pPr>
            <a:lvl8pPr>
              <a:defRPr sz="1341"/>
            </a:lvl8pPr>
            <a:lvl9pPr>
              <a:defRPr sz="13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4697650" y="1516744"/>
            <a:ext cx="3406693" cy="2164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7"/>
          </p:nvPr>
        </p:nvSpPr>
        <p:spPr>
          <a:xfrm>
            <a:off x="4697650" y="3789170"/>
            <a:ext cx="3406693" cy="2164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8"/>
          </p:nvPr>
        </p:nvSpPr>
        <p:spPr>
          <a:xfrm>
            <a:off x="8247782" y="1516744"/>
            <a:ext cx="3406693" cy="2164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19"/>
          </p:nvPr>
        </p:nvSpPr>
        <p:spPr>
          <a:xfrm>
            <a:off x="8247782" y="3789170"/>
            <a:ext cx="3406693" cy="2164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179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038" y="1515860"/>
            <a:ext cx="3632610" cy="887860"/>
          </a:xfrm>
        </p:spPr>
        <p:txBody>
          <a:bodyPr/>
          <a:lstStyle>
            <a:lvl1pPr>
              <a:defRPr sz="1345" baseline="0"/>
            </a:lvl1pPr>
            <a:lvl2pPr>
              <a:defRPr sz="1345" baseline="0"/>
            </a:lvl2pPr>
            <a:lvl3pPr>
              <a:defRPr sz="1345" baseline="0"/>
            </a:lvl3pPr>
            <a:lvl4pPr>
              <a:defRPr sz="1345" baseline="0"/>
            </a:lvl4pPr>
            <a:lvl5pPr>
              <a:defRPr sz="1345" baseline="0"/>
            </a:lvl5pPr>
            <a:lvl6pPr>
              <a:defRPr sz="1341"/>
            </a:lvl6pPr>
            <a:lvl7pPr>
              <a:defRPr sz="1341"/>
            </a:lvl7pPr>
            <a:lvl8pPr>
              <a:defRPr sz="1341"/>
            </a:lvl8pPr>
            <a:lvl9pPr>
              <a:defRPr sz="13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78089" y="1515860"/>
            <a:ext cx="3632610" cy="887860"/>
          </a:xfrm>
        </p:spPr>
        <p:txBody>
          <a:bodyPr/>
          <a:lstStyle>
            <a:lvl1pPr>
              <a:defRPr sz="1345" baseline="0"/>
            </a:lvl1pPr>
            <a:lvl2pPr>
              <a:defRPr sz="1345" baseline="0"/>
            </a:lvl2pPr>
            <a:lvl3pPr>
              <a:defRPr sz="1345" baseline="0"/>
            </a:lvl3pPr>
            <a:lvl4pPr>
              <a:defRPr sz="1345" baseline="0"/>
            </a:lvl4pPr>
            <a:lvl5pPr>
              <a:defRPr sz="1345" baseline="0"/>
            </a:lvl5pPr>
            <a:lvl6pPr>
              <a:defRPr sz="1341"/>
            </a:lvl6pPr>
            <a:lvl7pPr>
              <a:defRPr sz="1341"/>
            </a:lvl7pPr>
            <a:lvl8pPr>
              <a:defRPr sz="1341"/>
            </a:lvl8pPr>
            <a:lvl9pPr>
              <a:defRPr sz="13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054139" y="1515860"/>
            <a:ext cx="3632610" cy="887860"/>
          </a:xfrm>
        </p:spPr>
        <p:txBody>
          <a:bodyPr/>
          <a:lstStyle>
            <a:lvl2pPr>
              <a:defRPr sz="1345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/>
          </p:nvPr>
        </p:nvSpPr>
        <p:spPr>
          <a:xfrm>
            <a:off x="502039" y="2743047"/>
            <a:ext cx="3632610" cy="324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5"/>
          </p:nvPr>
        </p:nvSpPr>
        <p:spPr>
          <a:xfrm>
            <a:off x="4278089" y="2743047"/>
            <a:ext cx="3632610" cy="324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6"/>
          </p:nvPr>
        </p:nvSpPr>
        <p:spPr>
          <a:xfrm>
            <a:off x="8054139" y="2743047"/>
            <a:ext cx="3632610" cy="324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5417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2039" y="5810796"/>
            <a:ext cx="3740190" cy="3609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02039" y="1516743"/>
            <a:ext cx="11188296" cy="4160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114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962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100265" y="6368171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491" y="6373550"/>
            <a:ext cx="777254" cy="32332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6400AA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1323817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logo only (purpl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15" y="2823724"/>
            <a:ext cx="3112050" cy="129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07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70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039" y="324827"/>
            <a:ext cx="11188296" cy="433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039" y="1515860"/>
            <a:ext cx="11188296" cy="4475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0189" y="6368171"/>
            <a:ext cx="3585992" cy="28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47">
                <a:solidFill>
                  <a:schemeClr val="accent1"/>
                </a:solidFill>
              </a:defRPr>
            </a:lvl1pPr>
          </a:lstStyle>
          <a:p>
            <a:pPr defTabSz="914400"/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2039" y="6368320"/>
            <a:ext cx="358599" cy="28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747">
                <a:solidFill>
                  <a:schemeClr val="accent1"/>
                </a:solidFill>
              </a:defRPr>
            </a:lvl1pPr>
          </a:lstStyle>
          <a:p>
            <a:pPr defTabSz="914400"/>
            <a:fld id="{0B868178-02AE-42FC-958D-6B8F13B60175}" type="slidenum">
              <a:rPr lang="en-GB" smtClean="0">
                <a:solidFill>
                  <a:srgbClr val="6400AA"/>
                </a:solidFill>
              </a:rPr>
              <a:pPr defTabSz="914400"/>
              <a:t>‹#›</a:t>
            </a:fld>
            <a:endParaRPr lang="en-GB" dirty="0">
              <a:solidFill>
                <a:srgbClr val="6400AA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02039" y="938389"/>
            <a:ext cx="11188296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491" y="6373550"/>
            <a:ext cx="777254" cy="3233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3564" y="6460889"/>
            <a:ext cx="2151595" cy="195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914400"/>
            <a:r>
              <a:rPr lang="en-GB" sz="747" dirty="0">
                <a:solidFill>
                  <a:srgbClr val="6400AA"/>
                </a:solidFill>
              </a:rPr>
              <a:t>© British Telecommunications plc 2018</a:t>
            </a:r>
          </a:p>
        </p:txBody>
      </p:sp>
    </p:spTree>
    <p:extLst>
      <p:ext uri="{BB962C8B-B14F-4D97-AF65-F5344CB8AC3E}">
        <p14:creationId xmlns:p14="http://schemas.microsoft.com/office/powerpoint/2010/main" val="92016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</p:sldLayoutIdLst>
  <p:hf hdr="0" ftr="0" dt="0"/>
  <p:txStyles>
    <p:titleStyle>
      <a:lvl1pPr algn="l" defTabSz="681349" rtl="0" eaLnBrk="1" latinLnBrk="0" hangingPunct="1">
        <a:spcBef>
          <a:spcPct val="0"/>
        </a:spcBef>
        <a:buNone/>
        <a:defRPr sz="2241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1349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Tx/>
        <a:buNone/>
        <a:defRPr sz="1345" b="1" i="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681349" rtl="0" eaLnBrk="1" latinLnBrk="0" hangingPunct="1">
        <a:lnSpc>
          <a:spcPct val="110000"/>
        </a:lnSpc>
        <a:spcBef>
          <a:spcPts val="0"/>
        </a:spcBef>
        <a:spcAft>
          <a:spcPts val="1457"/>
        </a:spcAft>
        <a:buFont typeface="Arial" panose="020B0604020202020204" pitchFamily="34" charset="0"/>
        <a:buNone/>
        <a:defRPr sz="1345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4460" indent="-134460" algn="l" defTabSz="681349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BT Font Light" panose="020B0403030204020203" pitchFamily="34" charset="0"/>
        <a:buChar char="–"/>
        <a:defRPr sz="1345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68920" indent="-134460" algn="l" defTabSz="681349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BT Font Light" panose="020B0403030204020203" pitchFamily="34" charset="0"/>
        <a:buChar char="&gt;"/>
        <a:defRPr sz="1345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403380" indent="-134460" algn="l" defTabSz="681349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BT Font Light" panose="020B0403030204020203" pitchFamily="34" charset="0"/>
        <a:buChar char="–"/>
        <a:defRPr sz="1345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73711" indent="-170338" algn="l" defTabSz="6813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14385" indent="-170338" algn="l" defTabSz="6813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555060" indent="-170338" algn="l" defTabSz="6813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2895734" indent="-170338" algn="l" defTabSz="6813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1349" rtl="0" eaLnBrk="1" latinLnBrk="0" hangingPunct="1">
        <a:defRPr sz="1341" kern="1200">
          <a:solidFill>
            <a:schemeClr val="tx1"/>
          </a:solidFill>
          <a:latin typeface="+mn-lt"/>
          <a:ea typeface="+mn-ea"/>
          <a:cs typeface="+mn-cs"/>
        </a:defRPr>
      </a:lvl1pPr>
      <a:lvl2pPr marL="340675" algn="l" defTabSz="681349" rtl="0" eaLnBrk="1" latinLnBrk="0" hangingPunct="1">
        <a:defRPr sz="1341" kern="1200">
          <a:solidFill>
            <a:schemeClr val="tx1"/>
          </a:solidFill>
          <a:latin typeface="+mn-lt"/>
          <a:ea typeface="+mn-ea"/>
          <a:cs typeface="+mn-cs"/>
        </a:defRPr>
      </a:lvl2pPr>
      <a:lvl3pPr marL="681349" algn="l" defTabSz="681349" rtl="0" eaLnBrk="1" latinLnBrk="0" hangingPunct="1">
        <a:defRPr sz="1341" kern="1200">
          <a:solidFill>
            <a:schemeClr val="tx1"/>
          </a:solidFill>
          <a:latin typeface="+mn-lt"/>
          <a:ea typeface="+mn-ea"/>
          <a:cs typeface="+mn-cs"/>
        </a:defRPr>
      </a:lvl3pPr>
      <a:lvl4pPr marL="1022024" algn="l" defTabSz="681349" rtl="0" eaLnBrk="1" latinLnBrk="0" hangingPunct="1">
        <a:defRPr sz="1341" kern="1200">
          <a:solidFill>
            <a:schemeClr val="tx1"/>
          </a:solidFill>
          <a:latin typeface="+mn-lt"/>
          <a:ea typeface="+mn-ea"/>
          <a:cs typeface="+mn-cs"/>
        </a:defRPr>
      </a:lvl4pPr>
      <a:lvl5pPr marL="1362698" algn="l" defTabSz="681349" rtl="0" eaLnBrk="1" latinLnBrk="0" hangingPunct="1">
        <a:defRPr sz="1341" kern="1200">
          <a:solidFill>
            <a:schemeClr val="tx1"/>
          </a:solidFill>
          <a:latin typeface="+mn-lt"/>
          <a:ea typeface="+mn-ea"/>
          <a:cs typeface="+mn-cs"/>
        </a:defRPr>
      </a:lvl5pPr>
      <a:lvl6pPr marL="1703373" algn="l" defTabSz="681349" rtl="0" eaLnBrk="1" latinLnBrk="0" hangingPunct="1">
        <a:defRPr sz="1341" kern="1200">
          <a:solidFill>
            <a:schemeClr val="tx1"/>
          </a:solidFill>
          <a:latin typeface="+mn-lt"/>
          <a:ea typeface="+mn-ea"/>
          <a:cs typeface="+mn-cs"/>
        </a:defRPr>
      </a:lvl6pPr>
      <a:lvl7pPr marL="2044047" algn="l" defTabSz="681349" rtl="0" eaLnBrk="1" latinLnBrk="0" hangingPunct="1">
        <a:defRPr sz="1341" kern="1200">
          <a:solidFill>
            <a:schemeClr val="tx1"/>
          </a:solidFill>
          <a:latin typeface="+mn-lt"/>
          <a:ea typeface="+mn-ea"/>
          <a:cs typeface="+mn-cs"/>
        </a:defRPr>
      </a:lvl7pPr>
      <a:lvl8pPr marL="2384722" algn="l" defTabSz="681349" rtl="0" eaLnBrk="1" latinLnBrk="0" hangingPunct="1">
        <a:defRPr sz="1341" kern="1200">
          <a:solidFill>
            <a:schemeClr val="tx1"/>
          </a:solidFill>
          <a:latin typeface="+mn-lt"/>
          <a:ea typeface="+mn-ea"/>
          <a:cs typeface="+mn-cs"/>
        </a:defRPr>
      </a:lvl8pPr>
      <a:lvl9pPr marL="2725397" algn="l" defTabSz="681349" rtl="0" eaLnBrk="1" latinLnBrk="0" hangingPunct="1">
        <a:defRPr sz="13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09">
          <p15:clr>
            <a:srgbClr val="F26B43"/>
          </p15:clr>
        </p15:guide>
        <p15:guide id="2" pos="31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Cancellations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success story ( </a:t>
            </a:r>
            <a:r>
              <a:rPr lang="en-GB" sz="1400" dirty="0" smtClean="0"/>
              <a:t>with something still left to do</a:t>
            </a:r>
            <a:r>
              <a:rPr lang="en-GB" dirty="0" smtClean="0"/>
              <a:t>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32654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586922" y="5017765"/>
            <a:ext cx="1081154" cy="1178498"/>
          </a:xfrm>
          <a:prstGeom prst="round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0586921" y="1697839"/>
            <a:ext cx="1085850" cy="3192916"/>
          </a:xfrm>
          <a:prstGeom prst="round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00000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499681" y="1651975"/>
            <a:ext cx="1467855" cy="323482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en-IE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Phase Key Steps and Time frame</a:t>
            </a:r>
            <a:endParaRPr lang="en-IE" dirty="0"/>
          </a:p>
        </p:txBody>
      </p:sp>
      <p:sp>
        <p:nvSpPr>
          <p:cNvPr id="17" name="Rounded Rectangle 16"/>
          <p:cNvSpPr/>
          <p:nvPr/>
        </p:nvSpPr>
        <p:spPr>
          <a:xfrm>
            <a:off x="1504950" y="1669631"/>
            <a:ext cx="1504950" cy="4526632"/>
          </a:xfrm>
          <a:prstGeom prst="round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55000">
                <a:schemeClr val="accent2">
                  <a:lumMod val="75000"/>
                </a:schemeClr>
              </a:gs>
              <a:gs pos="77000">
                <a:schemeClr val="accent2">
                  <a:lumMod val="60000"/>
                  <a:lumOff val="40000"/>
                </a:schemeClr>
              </a:gs>
              <a:gs pos="92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830179" y="1988216"/>
            <a:ext cx="2081465" cy="995616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Implement Improvements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851739" y="5022577"/>
            <a:ext cx="2084471" cy="80070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Monitor improvements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177340" y="1669630"/>
            <a:ext cx="4214059" cy="323482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en-IE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202909" y="5018343"/>
            <a:ext cx="4188489" cy="11779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FFFFFF"/>
                </a:solidFill>
              </a:rPr>
              <a:t>Trend cycle time for ceases to ensure we did actually eliminated waste</a:t>
            </a:r>
          </a:p>
          <a:p>
            <a:r>
              <a:rPr lang="en-GB" sz="1400" dirty="0">
                <a:solidFill>
                  <a:srgbClr val="FFFFFF"/>
                </a:solidFill>
              </a:rPr>
              <a:t>Monitor Ceases Cost </a:t>
            </a:r>
          </a:p>
          <a:p>
            <a:r>
              <a:rPr lang="en-GB" sz="1400" dirty="0">
                <a:solidFill>
                  <a:srgbClr val="FFFFFF"/>
                </a:solidFill>
              </a:rPr>
              <a:t>Monitor WIP and Backlog %</a:t>
            </a:r>
          </a:p>
          <a:p>
            <a:r>
              <a:rPr lang="en-GB" sz="1400" dirty="0">
                <a:solidFill>
                  <a:srgbClr val="FFFFFF"/>
                </a:solidFill>
              </a:rPr>
              <a:t>Monitor Bottleneck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99680" y="5003380"/>
            <a:ext cx="1510969" cy="11928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rgbClr val="FFFFFF"/>
              </a:solidFill>
            </a:endParaRPr>
          </a:p>
          <a:p>
            <a:endParaRPr lang="en-GB" sz="1200" dirty="0">
              <a:solidFill>
                <a:srgbClr val="FFFFFF"/>
              </a:solidFill>
            </a:endParaRPr>
          </a:p>
          <a:p>
            <a:r>
              <a:rPr lang="en-GB" sz="1300" dirty="0">
                <a:solidFill>
                  <a:srgbClr val="FFFFFF"/>
                </a:solidFill>
              </a:rPr>
              <a:t>30</a:t>
            </a:r>
            <a:r>
              <a:rPr lang="en-GB" sz="1300" baseline="30000" dirty="0">
                <a:solidFill>
                  <a:srgbClr val="FFFFFF"/>
                </a:solidFill>
              </a:rPr>
              <a:t>th</a:t>
            </a:r>
            <a:r>
              <a:rPr lang="en-GB" sz="1300" dirty="0">
                <a:solidFill>
                  <a:srgbClr val="FFFFFF"/>
                </a:solidFill>
              </a:rPr>
              <a:t> of May</a:t>
            </a:r>
          </a:p>
          <a:p>
            <a:endParaRPr lang="en-GB" sz="1300" dirty="0">
              <a:solidFill>
                <a:srgbClr val="FFFFFF"/>
              </a:solidFill>
            </a:endParaRPr>
          </a:p>
          <a:p>
            <a:r>
              <a:rPr lang="en-GB" sz="1300" dirty="0">
                <a:solidFill>
                  <a:srgbClr val="FFFFFF"/>
                </a:solidFill>
              </a:rPr>
              <a:t>30</a:t>
            </a:r>
            <a:r>
              <a:rPr lang="en-GB" sz="1300" baseline="30000" dirty="0">
                <a:solidFill>
                  <a:srgbClr val="FFFFFF"/>
                </a:solidFill>
              </a:rPr>
              <a:t>th</a:t>
            </a:r>
            <a:r>
              <a:rPr lang="en-GB" sz="1300" dirty="0">
                <a:solidFill>
                  <a:srgbClr val="FFFFFF"/>
                </a:solidFill>
              </a:rPr>
              <a:t> of May</a:t>
            </a:r>
          </a:p>
          <a:p>
            <a:r>
              <a:rPr lang="en-GB" sz="1300" dirty="0">
                <a:solidFill>
                  <a:srgbClr val="FFFFFF"/>
                </a:solidFill>
              </a:rPr>
              <a:t>30</a:t>
            </a:r>
            <a:r>
              <a:rPr lang="en-GB" sz="1300" baseline="30000" dirty="0">
                <a:solidFill>
                  <a:srgbClr val="FFFFFF"/>
                </a:solidFill>
              </a:rPr>
              <a:t>th</a:t>
            </a:r>
            <a:r>
              <a:rPr lang="en-GB" sz="1300" dirty="0">
                <a:solidFill>
                  <a:srgbClr val="FFFFFF"/>
                </a:solidFill>
              </a:rPr>
              <a:t> of May</a:t>
            </a:r>
          </a:p>
          <a:p>
            <a:r>
              <a:rPr lang="en-GB" sz="1300" dirty="0">
                <a:solidFill>
                  <a:srgbClr val="FFFFFF"/>
                </a:solidFill>
              </a:rPr>
              <a:t>30</a:t>
            </a:r>
            <a:r>
              <a:rPr lang="en-GB" sz="1300" baseline="30000" dirty="0">
                <a:solidFill>
                  <a:srgbClr val="FFFFFF"/>
                </a:solidFill>
              </a:rPr>
              <a:t>th</a:t>
            </a:r>
            <a:r>
              <a:rPr lang="en-GB" sz="1300" dirty="0">
                <a:solidFill>
                  <a:srgbClr val="FFFFFF"/>
                </a:solidFill>
              </a:rPr>
              <a:t> of May</a:t>
            </a:r>
          </a:p>
          <a:p>
            <a:r>
              <a:rPr lang="en-GB" sz="1400" dirty="0">
                <a:solidFill>
                  <a:srgbClr val="FFFFFF"/>
                </a:solidFill>
              </a:rPr>
              <a:t>	</a:t>
            </a:r>
            <a:endParaRPr lang="en-IE" sz="1400" dirty="0">
              <a:solidFill>
                <a:srgbClr val="FFFFFF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91400" y="1103598"/>
            <a:ext cx="1619250" cy="431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Due By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274132" y="1669630"/>
            <a:ext cx="1085850" cy="3192916"/>
          </a:xfrm>
          <a:prstGeom prst="round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00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274132" y="5018362"/>
            <a:ext cx="1085850" cy="1177901"/>
          </a:xfrm>
          <a:prstGeom prst="round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0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274132" y="1103601"/>
            <a:ext cx="1085850" cy="431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RAG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0623464" y="1103598"/>
            <a:ext cx="1085850" cy="431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Done</a:t>
            </a:r>
            <a:endParaRPr lang="en-IE" dirty="0">
              <a:solidFill>
                <a:srgbClr val="FFFF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332748" y="1828801"/>
          <a:ext cx="8335328" cy="3116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4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94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3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637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603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595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7828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7531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Arrange training for Philippines team</a:t>
                      </a:r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GB" sz="1200" b="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 of May</a:t>
                      </a:r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531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SU changes on Seibel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21 of March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531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IT changes on Seibel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31</a:t>
                      </a:r>
                      <a:r>
                        <a:rPr lang="en-GB" sz="1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of April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531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Complete analysis of GS performance for Orders and Steps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31</a:t>
                      </a:r>
                      <a:r>
                        <a:rPr lang="en-GB" sz="1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of March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531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Investigate avenue to improve SQE performance/validation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31</a:t>
                      </a:r>
                      <a:r>
                        <a:rPr lang="en-GB" sz="1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of March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5316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Review manual eDCA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31</a:t>
                      </a:r>
                      <a:r>
                        <a:rPr lang="en-GB" sz="1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of March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531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Launch unified reporting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GB" sz="1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of April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531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Demand vs Capacity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31</a:t>
                      </a:r>
                      <a:r>
                        <a:rPr lang="en-GB" sz="1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of March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531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Investigate Domestic Ceases Automation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31</a:t>
                      </a:r>
                      <a:r>
                        <a:rPr lang="en-GB" sz="1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 Of March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531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Tackle Steps bottleneck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en-GB" sz="12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April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7391400" y="2047875"/>
            <a:ext cx="1619250" cy="28565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2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735125" y="1889630"/>
            <a:ext cx="161925" cy="2619642"/>
            <a:chOff x="9735125" y="1889630"/>
            <a:chExt cx="161925" cy="2619642"/>
          </a:xfrm>
        </p:grpSpPr>
        <p:sp>
          <p:nvSpPr>
            <p:cNvPr id="33" name="Flowchart: Connector 32"/>
            <p:cNvSpPr/>
            <p:nvPr/>
          </p:nvSpPr>
          <p:spPr>
            <a:xfrm>
              <a:off x="9735125" y="216271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36" name="Flowchart: Connector 35"/>
            <p:cNvSpPr/>
            <p:nvPr/>
          </p:nvSpPr>
          <p:spPr>
            <a:xfrm>
              <a:off x="9735125" y="243579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37" name="Flowchart: Connector 36"/>
            <p:cNvSpPr/>
            <p:nvPr/>
          </p:nvSpPr>
          <p:spPr>
            <a:xfrm>
              <a:off x="9735125" y="270887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9735125" y="298195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9735125" y="325503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9735125" y="188963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9735125" y="352811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9735125" y="380119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9735125" y="407427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9735125" y="4347347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053935" y="1882354"/>
            <a:ext cx="195591" cy="2089141"/>
            <a:chOff x="11053934" y="1882355"/>
            <a:chExt cx="151817" cy="1877676"/>
          </a:xfrm>
        </p:grpSpPr>
        <p:sp>
          <p:nvSpPr>
            <p:cNvPr id="48" name="Chevron 47"/>
            <p:cNvSpPr/>
            <p:nvPr/>
          </p:nvSpPr>
          <p:spPr>
            <a:xfrm rot="5400000">
              <a:off x="11053638" y="1882651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 rot="5400000">
              <a:off x="11053638" y="2626684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 rot="5400000">
              <a:off x="11053638" y="2163104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 rot="5400000">
              <a:off x="11053638" y="3359894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 rot="5400000">
              <a:off x="11053638" y="3607918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 rot="5400000">
              <a:off x="11053638" y="2874695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  <p:sp>
          <p:nvSpPr>
            <p:cNvPr id="57" name="Chevron 56"/>
            <p:cNvSpPr/>
            <p:nvPr/>
          </p:nvSpPr>
          <p:spPr>
            <a:xfrm rot="5400000">
              <a:off x="11053638" y="3111892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</p:grpSp>
      <p:sp>
        <p:nvSpPr>
          <p:cNvPr id="49" name="Chevron 48"/>
          <p:cNvSpPr/>
          <p:nvPr/>
        </p:nvSpPr>
        <p:spPr>
          <a:xfrm rot="5400000">
            <a:off x="11074963" y="4061633"/>
            <a:ext cx="169573" cy="195591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000000"/>
              </a:solidFill>
            </a:endParaRPr>
          </a:p>
        </p:txBody>
      </p:sp>
      <p:sp>
        <p:nvSpPr>
          <p:cNvPr id="50" name="Flowchart: Connector 49"/>
          <p:cNvSpPr/>
          <p:nvPr/>
        </p:nvSpPr>
        <p:spPr>
          <a:xfrm>
            <a:off x="9723092" y="5969513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51" name="Flowchart: Connector 50"/>
          <p:cNvSpPr/>
          <p:nvPr/>
        </p:nvSpPr>
        <p:spPr>
          <a:xfrm>
            <a:off x="9716141" y="5759460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59" name="Flowchart: Connector 58"/>
          <p:cNvSpPr/>
          <p:nvPr/>
        </p:nvSpPr>
        <p:spPr>
          <a:xfrm>
            <a:off x="9716142" y="5547805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60" name="Flowchart: Connector 59"/>
          <p:cNvSpPr/>
          <p:nvPr/>
        </p:nvSpPr>
        <p:spPr>
          <a:xfrm>
            <a:off x="9717823" y="5136431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8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5B64C9-7E60-45BF-A031-4F97129940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3838"/>
            <a:ext cx="9178290" cy="325437"/>
          </a:xfrm>
        </p:spPr>
        <p:txBody>
          <a:bodyPr/>
          <a:lstStyle/>
          <a:p>
            <a:r>
              <a:rPr lang="en-US" sz="2800" dirty="0"/>
              <a:t>Analysis Improvements Requests/Initiatives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67499" y="998944"/>
            <a:ext cx="3750117" cy="3595184"/>
            <a:chOff x="1920066" y="1475524"/>
            <a:chExt cx="3750117" cy="4544977"/>
          </a:xfrm>
        </p:grpSpPr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EF736032-46B5-4C7F-A045-D31B8A228DA7}"/>
                </a:ext>
              </a:extLst>
            </p:cNvPr>
            <p:cNvGrpSpPr/>
            <p:nvPr/>
          </p:nvGrpSpPr>
          <p:grpSpPr>
            <a:xfrm>
              <a:off x="1920066" y="1551564"/>
              <a:ext cx="1337377" cy="1010537"/>
              <a:chOff x="528086" y="1271992"/>
              <a:chExt cx="1783169" cy="1347383"/>
            </a:xfrm>
          </p:grpSpPr>
          <p:sp>
            <p:nvSpPr>
              <p:cNvPr id="75" name="Freeform 45">
                <a:extLst>
                  <a:ext uri="{FF2B5EF4-FFF2-40B4-BE49-F238E27FC236}">
                    <a16:creationId xmlns="" xmlns:a16="http://schemas.microsoft.com/office/drawing/2014/main" id="{5FD4B0D2-9438-4A28-9541-740C0BD1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86" y="1271992"/>
                <a:ext cx="1589734" cy="1347382"/>
              </a:xfrm>
              <a:custGeom>
                <a:avLst/>
                <a:gdLst>
                  <a:gd name="T0" fmla="*/ 2708 w 2793"/>
                  <a:gd name="T1" fmla="*/ 401 h 2371"/>
                  <a:gd name="T2" fmla="*/ 2666 w 2793"/>
                  <a:gd name="T3" fmla="*/ 361 h 2371"/>
                  <a:gd name="T4" fmla="*/ 1376 w 2793"/>
                  <a:gd name="T5" fmla="*/ 361 h 2371"/>
                  <a:gd name="T6" fmla="*/ 1000 w 2793"/>
                  <a:gd name="T7" fmla="*/ 12 h 2371"/>
                  <a:gd name="T8" fmla="*/ 971 w 2793"/>
                  <a:gd name="T9" fmla="*/ 0 h 2371"/>
                  <a:gd name="T10" fmla="*/ 380 w 2793"/>
                  <a:gd name="T11" fmla="*/ 0 h 2371"/>
                  <a:gd name="T12" fmla="*/ 349 w 2793"/>
                  <a:gd name="T13" fmla="*/ 14 h 2371"/>
                  <a:gd name="T14" fmla="*/ 12 w 2793"/>
                  <a:gd name="T15" fmla="*/ 374 h 2371"/>
                  <a:gd name="T16" fmla="*/ 0 w 2793"/>
                  <a:gd name="T17" fmla="*/ 405 h 2371"/>
                  <a:gd name="T18" fmla="*/ 85 w 2793"/>
                  <a:gd name="T19" fmla="*/ 2330 h 2371"/>
                  <a:gd name="T20" fmla="*/ 127 w 2793"/>
                  <a:gd name="T21" fmla="*/ 2371 h 2371"/>
                  <a:gd name="T22" fmla="*/ 2750 w 2793"/>
                  <a:gd name="T23" fmla="*/ 2371 h 2371"/>
                  <a:gd name="T24" fmla="*/ 2781 w 2793"/>
                  <a:gd name="T25" fmla="*/ 2358 h 2371"/>
                  <a:gd name="T26" fmla="*/ 2793 w 2793"/>
                  <a:gd name="T27" fmla="*/ 2327 h 2371"/>
                  <a:gd name="T28" fmla="*/ 2708 w 2793"/>
                  <a:gd name="T29" fmla="*/ 401 h 2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93" h="2371">
                    <a:moveTo>
                      <a:pt x="2708" y="401"/>
                    </a:moveTo>
                    <a:cubicBezTo>
                      <a:pt x="2707" y="379"/>
                      <a:pt x="2688" y="361"/>
                      <a:pt x="2666" y="361"/>
                    </a:cubicBezTo>
                    <a:lnTo>
                      <a:pt x="1376" y="361"/>
                    </a:lnTo>
                    <a:lnTo>
                      <a:pt x="1000" y="12"/>
                    </a:lnTo>
                    <a:cubicBezTo>
                      <a:pt x="992" y="4"/>
                      <a:pt x="982" y="0"/>
                      <a:pt x="971" y="0"/>
                    </a:cubicBezTo>
                    <a:lnTo>
                      <a:pt x="380" y="0"/>
                    </a:lnTo>
                    <a:cubicBezTo>
                      <a:pt x="369" y="0"/>
                      <a:pt x="357" y="5"/>
                      <a:pt x="349" y="14"/>
                    </a:cubicBezTo>
                    <a:lnTo>
                      <a:pt x="12" y="374"/>
                    </a:lnTo>
                    <a:cubicBezTo>
                      <a:pt x="4" y="382"/>
                      <a:pt x="0" y="393"/>
                      <a:pt x="0" y="405"/>
                    </a:cubicBezTo>
                    <a:lnTo>
                      <a:pt x="85" y="2330"/>
                    </a:lnTo>
                    <a:cubicBezTo>
                      <a:pt x="86" y="2353"/>
                      <a:pt x="104" y="2371"/>
                      <a:pt x="127" y="2371"/>
                    </a:cubicBezTo>
                    <a:lnTo>
                      <a:pt x="2750" y="2371"/>
                    </a:lnTo>
                    <a:cubicBezTo>
                      <a:pt x="2762" y="2371"/>
                      <a:pt x="2773" y="2366"/>
                      <a:pt x="2781" y="2358"/>
                    </a:cubicBezTo>
                    <a:cubicBezTo>
                      <a:pt x="2789" y="2349"/>
                      <a:pt x="2793" y="2338"/>
                      <a:pt x="2793" y="2327"/>
                    </a:cubicBezTo>
                    <a:lnTo>
                      <a:pt x="2708" y="40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6">
                <a:extLst>
                  <a:ext uri="{FF2B5EF4-FFF2-40B4-BE49-F238E27FC236}">
                    <a16:creationId xmlns="" xmlns:a16="http://schemas.microsoft.com/office/drawing/2014/main" id="{7C804A75-2697-4F30-B12B-5BA7E43DA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448" y="1667758"/>
                <a:ext cx="1476339" cy="918266"/>
              </a:xfrm>
              <a:custGeom>
                <a:avLst/>
                <a:gdLst>
                  <a:gd name="T0" fmla="*/ 2500 w 2593"/>
                  <a:gd name="T1" fmla="*/ 1 h 1614"/>
                  <a:gd name="T2" fmla="*/ 42 w 2593"/>
                  <a:gd name="T3" fmla="*/ 83 h 1614"/>
                  <a:gd name="T4" fmla="*/ 1 w 2593"/>
                  <a:gd name="T5" fmla="*/ 126 h 1614"/>
                  <a:gd name="T6" fmla="*/ 49 w 2593"/>
                  <a:gd name="T7" fmla="*/ 1572 h 1614"/>
                  <a:gd name="T8" fmla="*/ 92 w 2593"/>
                  <a:gd name="T9" fmla="*/ 1613 h 1614"/>
                  <a:gd name="T10" fmla="*/ 2551 w 2593"/>
                  <a:gd name="T11" fmla="*/ 1531 h 1614"/>
                  <a:gd name="T12" fmla="*/ 2592 w 2593"/>
                  <a:gd name="T13" fmla="*/ 1488 h 1614"/>
                  <a:gd name="T14" fmla="*/ 2544 w 2593"/>
                  <a:gd name="T15" fmla="*/ 42 h 1614"/>
                  <a:gd name="T16" fmla="*/ 2500 w 2593"/>
                  <a:gd name="T17" fmla="*/ 1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3" h="1614">
                    <a:moveTo>
                      <a:pt x="2500" y="1"/>
                    </a:moveTo>
                    <a:lnTo>
                      <a:pt x="42" y="83"/>
                    </a:lnTo>
                    <a:cubicBezTo>
                      <a:pt x="18" y="83"/>
                      <a:pt x="0" y="103"/>
                      <a:pt x="1" y="126"/>
                    </a:cubicBezTo>
                    <a:lnTo>
                      <a:pt x="49" y="1572"/>
                    </a:lnTo>
                    <a:cubicBezTo>
                      <a:pt x="50" y="1596"/>
                      <a:pt x="69" y="1614"/>
                      <a:pt x="92" y="1613"/>
                    </a:cubicBezTo>
                    <a:lnTo>
                      <a:pt x="2551" y="1531"/>
                    </a:lnTo>
                    <a:cubicBezTo>
                      <a:pt x="2574" y="1531"/>
                      <a:pt x="2593" y="1511"/>
                      <a:pt x="2592" y="1488"/>
                    </a:cubicBezTo>
                    <a:lnTo>
                      <a:pt x="2544" y="42"/>
                    </a:lnTo>
                    <a:cubicBezTo>
                      <a:pt x="2543" y="19"/>
                      <a:pt x="2524" y="0"/>
                      <a:pt x="250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7">
                <a:extLst>
                  <a:ext uri="{FF2B5EF4-FFF2-40B4-BE49-F238E27FC236}">
                    <a16:creationId xmlns="" xmlns:a16="http://schemas.microsoft.com/office/drawing/2014/main" id="{08A59370-4C02-4075-97BE-FBA77DFBD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85" y="1558812"/>
                <a:ext cx="1462999" cy="893808"/>
              </a:xfrm>
              <a:custGeom>
                <a:avLst/>
                <a:gdLst>
                  <a:gd name="T0" fmla="*/ 2525 w 2567"/>
                  <a:gd name="T1" fmla="*/ 37 h 1569"/>
                  <a:gd name="T2" fmla="*/ 65 w 2567"/>
                  <a:gd name="T3" fmla="*/ 0 h 1569"/>
                  <a:gd name="T4" fmla="*/ 22 w 2567"/>
                  <a:gd name="T5" fmla="*/ 42 h 1569"/>
                  <a:gd name="T6" fmla="*/ 0 w 2567"/>
                  <a:gd name="T7" fmla="*/ 1488 h 1569"/>
                  <a:gd name="T8" fmla="*/ 42 w 2567"/>
                  <a:gd name="T9" fmla="*/ 1531 h 1569"/>
                  <a:gd name="T10" fmla="*/ 2502 w 2567"/>
                  <a:gd name="T11" fmla="*/ 1568 h 1569"/>
                  <a:gd name="T12" fmla="*/ 2544 w 2567"/>
                  <a:gd name="T13" fmla="*/ 1527 h 1569"/>
                  <a:gd name="T14" fmla="*/ 2566 w 2567"/>
                  <a:gd name="T15" fmla="*/ 80 h 1569"/>
                  <a:gd name="T16" fmla="*/ 2525 w 2567"/>
                  <a:gd name="T17" fmla="*/ 37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7" h="1569">
                    <a:moveTo>
                      <a:pt x="2525" y="37"/>
                    </a:moveTo>
                    <a:lnTo>
                      <a:pt x="65" y="0"/>
                    </a:lnTo>
                    <a:cubicBezTo>
                      <a:pt x="42" y="0"/>
                      <a:pt x="22" y="18"/>
                      <a:pt x="22" y="42"/>
                    </a:cubicBezTo>
                    <a:lnTo>
                      <a:pt x="0" y="1488"/>
                    </a:lnTo>
                    <a:cubicBezTo>
                      <a:pt x="0" y="1512"/>
                      <a:pt x="18" y="1531"/>
                      <a:pt x="42" y="1531"/>
                    </a:cubicBezTo>
                    <a:lnTo>
                      <a:pt x="2502" y="1568"/>
                    </a:lnTo>
                    <a:cubicBezTo>
                      <a:pt x="2525" y="1569"/>
                      <a:pt x="2544" y="1550"/>
                      <a:pt x="2544" y="1527"/>
                    </a:cubicBezTo>
                    <a:lnTo>
                      <a:pt x="2566" y="80"/>
                    </a:lnTo>
                    <a:cubicBezTo>
                      <a:pt x="2567" y="57"/>
                      <a:pt x="2548" y="38"/>
                      <a:pt x="2525" y="37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8">
                <a:extLst>
                  <a:ext uri="{FF2B5EF4-FFF2-40B4-BE49-F238E27FC236}">
                    <a16:creationId xmlns="" xmlns:a16="http://schemas.microsoft.com/office/drawing/2014/main" id="{3E3150B2-432E-40A3-B072-5DEF5181B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16" y="1458758"/>
                <a:ext cx="1540819" cy="1036105"/>
              </a:xfrm>
              <a:custGeom>
                <a:avLst/>
                <a:gdLst>
                  <a:gd name="T0" fmla="*/ 2666 w 2705"/>
                  <a:gd name="T1" fmla="*/ 298 h 1821"/>
                  <a:gd name="T2" fmla="*/ 223 w 2705"/>
                  <a:gd name="T3" fmla="*/ 3 h 1821"/>
                  <a:gd name="T4" fmla="*/ 176 w 2705"/>
                  <a:gd name="T5" fmla="*/ 40 h 1821"/>
                  <a:gd name="T6" fmla="*/ 3 w 2705"/>
                  <a:gd name="T7" fmla="*/ 1476 h 1821"/>
                  <a:gd name="T8" fmla="*/ 40 w 2705"/>
                  <a:gd name="T9" fmla="*/ 1523 h 1821"/>
                  <a:gd name="T10" fmla="*/ 2482 w 2705"/>
                  <a:gd name="T11" fmla="*/ 1818 h 1821"/>
                  <a:gd name="T12" fmla="*/ 2529 w 2705"/>
                  <a:gd name="T13" fmla="*/ 1781 h 1821"/>
                  <a:gd name="T14" fmla="*/ 2702 w 2705"/>
                  <a:gd name="T15" fmla="*/ 345 h 1821"/>
                  <a:gd name="T16" fmla="*/ 2666 w 2705"/>
                  <a:gd name="T17" fmla="*/ 298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5" h="1821">
                    <a:moveTo>
                      <a:pt x="2666" y="298"/>
                    </a:moveTo>
                    <a:lnTo>
                      <a:pt x="223" y="3"/>
                    </a:lnTo>
                    <a:cubicBezTo>
                      <a:pt x="200" y="0"/>
                      <a:pt x="179" y="17"/>
                      <a:pt x="176" y="40"/>
                    </a:cubicBezTo>
                    <a:lnTo>
                      <a:pt x="3" y="1476"/>
                    </a:lnTo>
                    <a:cubicBezTo>
                      <a:pt x="0" y="1499"/>
                      <a:pt x="16" y="1520"/>
                      <a:pt x="40" y="1523"/>
                    </a:cubicBezTo>
                    <a:lnTo>
                      <a:pt x="2482" y="1818"/>
                    </a:lnTo>
                    <a:cubicBezTo>
                      <a:pt x="2505" y="1821"/>
                      <a:pt x="2526" y="1804"/>
                      <a:pt x="2529" y="1781"/>
                    </a:cubicBezTo>
                    <a:lnTo>
                      <a:pt x="2702" y="345"/>
                    </a:lnTo>
                    <a:cubicBezTo>
                      <a:pt x="2705" y="322"/>
                      <a:pt x="2689" y="301"/>
                      <a:pt x="2666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49">
                <a:extLst>
                  <a:ext uri="{FF2B5EF4-FFF2-40B4-BE49-F238E27FC236}">
                    <a16:creationId xmlns="" xmlns:a16="http://schemas.microsoft.com/office/drawing/2014/main" id="{9ECDD58F-5D6E-4094-9D9A-D50082AB0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01" y="1389833"/>
                <a:ext cx="1734254" cy="1229542"/>
              </a:xfrm>
              <a:custGeom>
                <a:avLst/>
                <a:gdLst>
                  <a:gd name="T0" fmla="*/ 3037 w 3049"/>
                  <a:gd name="T1" fmla="*/ 15 h 2162"/>
                  <a:gd name="T2" fmla="*/ 3005 w 3049"/>
                  <a:gd name="T3" fmla="*/ 0 h 2162"/>
                  <a:gd name="T4" fmla="*/ 1699 w 3049"/>
                  <a:gd name="T5" fmla="*/ 0 h 2162"/>
                  <a:gd name="T6" fmla="*/ 1670 w 3049"/>
                  <a:gd name="T7" fmla="*/ 11 h 2162"/>
                  <a:gd name="T8" fmla="*/ 1294 w 3049"/>
                  <a:gd name="T9" fmla="*/ 360 h 2162"/>
                  <a:gd name="T10" fmla="*/ 382 w 3049"/>
                  <a:gd name="T11" fmla="*/ 360 h 2162"/>
                  <a:gd name="T12" fmla="*/ 340 w 3049"/>
                  <a:gd name="T13" fmla="*/ 394 h 2162"/>
                  <a:gd name="T14" fmla="*/ 3 w 3049"/>
                  <a:gd name="T15" fmla="*/ 2111 h 2162"/>
                  <a:gd name="T16" fmla="*/ 11 w 3049"/>
                  <a:gd name="T17" fmla="*/ 2146 h 2162"/>
                  <a:gd name="T18" fmla="*/ 44 w 3049"/>
                  <a:gd name="T19" fmla="*/ 2162 h 2162"/>
                  <a:gd name="T20" fmla="*/ 2667 w 3049"/>
                  <a:gd name="T21" fmla="*/ 2162 h 2162"/>
                  <a:gd name="T22" fmla="*/ 2709 w 3049"/>
                  <a:gd name="T23" fmla="*/ 2126 h 2162"/>
                  <a:gd name="T24" fmla="*/ 3047 w 3049"/>
                  <a:gd name="T25" fmla="*/ 49 h 2162"/>
                  <a:gd name="T26" fmla="*/ 3037 w 3049"/>
                  <a:gd name="T27" fmla="*/ 15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49" h="2162">
                    <a:moveTo>
                      <a:pt x="3037" y="15"/>
                    </a:moveTo>
                    <a:cubicBezTo>
                      <a:pt x="3029" y="5"/>
                      <a:pt x="3017" y="0"/>
                      <a:pt x="3005" y="0"/>
                    </a:cubicBezTo>
                    <a:lnTo>
                      <a:pt x="1699" y="0"/>
                    </a:lnTo>
                    <a:cubicBezTo>
                      <a:pt x="1688" y="0"/>
                      <a:pt x="1678" y="4"/>
                      <a:pt x="1670" y="11"/>
                    </a:cubicBezTo>
                    <a:lnTo>
                      <a:pt x="1294" y="360"/>
                    </a:lnTo>
                    <a:lnTo>
                      <a:pt x="382" y="360"/>
                    </a:lnTo>
                    <a:cubicBezTo>
                      <a:pt x="362" y="360"/>
                      <a:pt x="344" y="375"/>
                      <a:pt x="340" y="394"/>
                    </a:cubicBezTo>
                    <a:lnTo>
                      <a:pt x="3" y="2111"/>
                    </a:lnTo>
                    <a:cubicBezTo>
                      <a:pt x="0" y="2124"/>
                      <a:pt x="3" y="2137"/>
                      <a:pt x="11" y="2146"/>
                    </a:cubicBezTo>
                    <a:cubicBezTo>
                      <a:pt x="19" y="2156"/>
                      <a:pt x="31" y="2162"/>
                      <a:pt x="44" y="2162"/>
                    </a:cubicBezTo>
                    <a:lnTo>
                      <a:pt x="2667" y="2162"/>
                    </a:lnTo>
                    <a:cubicBezTo>
                      <a:pt x="2688" y="2162"/>
                      <a:pt x="2706" y="2147"/>
                      <a:pt x="2709" y="2126"/>
                    </a:cubicBezTo>
                    <a:lnTo>
                      <a:pt x="3047" y="49"/>
                    </a:lnTo>
                    <a:cubicBezTo>
                      <a:pt x="3049" y="37"/>
                      <a:pt x="3045" y="24"/>
                      <a:pt x="3037" y="1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4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9" name="Freeform 50">
                <a:extLst>
                  <a:ext uri="{FF2B5EF4-FFF2-40B4-BE49-F238E27FC236}">
                    <a16:creationId xmlns="" xmlns:a16="http://schemas.microsoft.com/office/drawing/2014/main" id="{62751473-DDC2-48B4-B8FD-F69314B44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01" y="2256960"/>
                <a:ext cx="1596403" cy="362415"/>
              </a:xfrm>
              <a:custGeom>
                <a:avLst/>
                <a:gdLst>
                  <a:gd name="T0" fmla="*/ 11 w 2807"/>
                  <a:gd name="T1" fmla="*/ 623 h 639"/>
                  <a:gd name="T2" fmla="*/ 44 w 2807"/>
                  <a:gd name="T3" fmla="*/ 639 h 639"/>
                  <a:gd name="T4" fmla="*/ 2667 w 2807"/>
                  <a:gd name="T5" fmla="*/ 639 h 639"/>
                  <a:gd name="T6" fmla="*/ 2709 w 2807"/>
                  <a:gd name="T7" fmla="*/ 603 h 639"/>
                  <a:gd name="T8" fmla="*/ 2807 w 2807"/>
                  <a:gd name="T9" fmla="*/ 0 h 639"/>
                  <a:gd name="T10" fmla="*/ 3 w 2807"/>
                  <a:gd name="T11" fmla="*/ 588 h 639"/>
                  <a:gd name="T12" fmla="*/ 11 w 2807"/>
                  <a:gd name="T13" fmla="*/ 623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7" h="639">
                    <a:moveTo>
                      <a:pt x="11" y="623"/>
                    </a:moveTo>
                    <a:cubicBezTo>
                      <a:pt x="19" y="633"/>
                      <a:pt x="31" y="639"/>
                      <a:pt x="44" y="639"/>
                    </a:cubicBezTo>
                    <a:lnTo>
                      <a:pt x="2667" y="639"/>
                    </a:lnTo>
                    <a:cubicBezTo>
                      <a:pt x="2688" y="639"/>
                      <a:pt x="2706" y="624"/>
                      <a:pt x="2709" y="603"/>
                    </a:cubicBezTo>
                    <a:lnTo>
                      <a:pt x="2807" y="0"/>
                    </a:lnTo>
                    <a:lnTo>
                      <a:pt x="3" y="588"/>
                    </a:lnTo>
                    <a:cubicBezTo>
                      <a:pt x="0" y="601"/>
                      <a:pt x="3" y="614"/>
                      <a:pt x="11" y="623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="" xmlns:a16="http://schemas.microsoft.com/office/drawing/2014/main" id="{E4E693C2-A7CF-4FA7-B1A5-E8B3BA0264F5}"/>
                </a:ext>
              </a:extLst>
            </p:cNvPr>
            <p:cNvGrpSpPr/>
            <p:nvPr/>
          </p:nvGrpSpPr>
          <p:grpSpPr>
            <a:xfrm>
              <a:off x="1920066" y="3138784"/>
              <a:ext cx="1337377" cy="1010537"/>
              <a:chOff x="528086" y="3033234"/>
              <a:chExt cx="1783169" cy="1347383"/>
            </a:xfrm>
          </p:grpSpPr>
          <p:sp>
            <p:nvSpPr>
              <p:cNvPr id="115" name="Freeform 45">
                <a:extLst>
                  <a:ext uri="{FF2B5EF4-FFF2-40B4-BE49-F238E27FC236}">
                    <a16:creationId xmlns="" xmlns:a16="http://schemas.microsoft.com/office/drawing/2014/main" id="{C041E525-B106-4A1F-A225-2FDD8771E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86" y="3033234"/>
                <a:ext cx="1589734" cy="1347382"/>
              </a:xfrm>
              <a:custGeom>
                <a:avLst/>
                <a:gdLst>
                  <a:gd name="T0" fmla="*/ 2708 w 2793"/>
                  <a:gd name="T1" fmla="*/ 401 h 2371"/>
                  <a:gd name="T2" fmla="*/ 2666 w 2793"/>
                  <a:gd name="T3" fmla="*/ 361 h 2371"/>
                  <a:gd name="T4" fmla="*/ 1376 w 2793"/>
                  <a:gd name="T5" fmla="*/ 361 h 2371"/>
                  <a:gd name="T6" fmla="*/ 1000 w 2793"/>
                  <a:gd name="T7" fmla="*/ 12 h 2371"/>
                  <a:gd name="T8" fmla="*/ 971 w 2793"/>
                  <a:gd name="T9" fmla="*/ 0 h 2371"/>
                  <a:gd name="T10" fmla="*/ 380 w 2793"/>
                  <a:gd name="T11" fmla="*/ 0 h 2371"/>
                  <a:gd name="T12" fmla="*/ 349 w 2793"/>
                  <a:gd name="T13" fmla="*/ 14 h 2371"/>
                  <a:gd name="T14" fmla="*/ 12 w 2793"/>
                  <a:gd name="T15" fmla="*/ 374 h 2371"/>
                  <a:gd name="T16" fmla="*/ 0 w 2793"/>
                  <a:gd name="T17" fmla="*/ 405 h 2371"/>
                  <a:gd name="T18" fmla="*/ 85 w 2793"/>
                  <a:gd name="T19" fmla="*/ 2330 h 2371"/>
                  <a:gd name="T20" fmla="*/ 127 w 2793"/>
                  <a:gd name="T21" fmla="*/ 2371 h 2371"/>
                  <a:gd name="T22" fmla="*/ 2750 w 2793"/>
                  <a:gd name="T23" fmla="*/ 2371 h 2371"/>
                  <a:gd name="T24" fmla="*/ 2781 w 2793"/>
                  <a:gd name="T25" fmla="*/ 2358 h 2371"/>
                  <a:gd name="T26" fmla="*/ 2793 w 2793"/>
                  <a:gd name="T27" fmla="*/ 2327 h 2371"/>
                  <a:gd name="T28" fmla="*/ 2708 w 2793"/>
                  <a:gd name="T29" fmla="*/ 401 h 2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93" h="2371">
                    <a:moveTo>
                      <a:pt x="2708" y="401"/>
                    </a:moveTo>
                    <a:cubicBezTo>
                      <a:pt x="2707" y="379"/>
                      <a:pt x="2688" y="361"/>
                      <a:pt x="2666" y="361"/>
                    </a:cubicBezTo>
                    <a:lnTo>
                      <a:pt x="1376" y="361"/>
                    </a:lnTo>
                    <a:lnTo>
                      <a:pt x="1000" y="12"/>
                    </a:lnTo>
                    <a:cubicBezTo>
                      <a:pt x="992" y="4"/>
                      <a:pt x="982" y="0"/>
                      <a:pt x="971" y="0"/>
                    </a:cubicBezTo>
                    <a:lnTo>
                      <a:pt x="380" y="0"/>
                    </a:lnTo>
                    <a:cubicBezTo>
                      <a:pt x="369" y="0"/>
                      <a:pt x="357" y="5"/>
                      <a:pt x="349" y="14"/>
                    </a:cubicBezTo>
                    <a:lnTo>
                      <a:pt x="12" y="374"/>
                    </a:lnTo>
                    <a:cubicBezTo>
                      <a:pt x="4" y="382"/>
                      <a:pt x="0" y="393"/>
                      <a:pt x="0" y="405"/>
                    </a:cubicBezTo>
                    <a:lnTo>
                      <a:pt x="85" y="2330"/>
                    </a:lnTo>
                    <a:cubicBezTo>
                      <a:pt x="86" y="2353"/>
                      <a:pt x="104" y="2371"/>
                      <a:pt x="127" y="2371"/>
                    </a:cubicBezTo>
                    <a:lnTo>
                      <a:pt x="2750" y="2371"/>
                    </a:lnTo>
                    <a:cubicBezTo>
                      <a:pt x="2762" y="2371"/>
                      <a:pt x="2773" y="2366"/>
                      <a:pt x="2781" y="2358"/>
                    </a:cubicBezTo>
                    <a:cubicBezTo>
                      <a:pt x="2789" y="2349"/>
                      <a:pt x="2793" y="2338"/>
                      <a:pt x="2793" y="2327"/>
                    </a:cubicBezTo>
                    <a:lnTo>
                      <a:pt x="2708" y="40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="" xmlns:a16="http://schemas.microsoft.com/office/drawing/2014/main" id="{05ACB540-B8C5-498E-90A3-60E3296A9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448" y="3429000"/>
                <a:ext cx="1476339" cy="918266"/>
              </a:xfrm>
              <a:custGeom>
                <a:avLst/>
                <a:gdLst>
                  <a:gd name="T0" fmla="*/ 2500 w 2593"/>
                  <a:gd name="T1" fmla="*/ 1 h 1614"/>
                  <a:gd name="T2" fmla="*/ 42 w 2593"/>
                  <a:gd name="T3" fmla="*/ 83 h 1614"/>
                  <a:gd name="T4" fmla="*/ 1 w 2593"/>
                  <a:gd name="T5" fmla="*/ 126 h 1614"/>
                  <a:gd name="T6" fmla="*/ 49 w 2593"/>
                  <a:gd name="T7" fmla="*/ 1572 h 1614"/>
                  <a:gd name="T8" fmla="*/ 92 w 2593"/>
                  <a:gd name="T9" fmla="*/ 1613 h 1614"/>
                  <a:gd name="T10" fmla="*/ 2551 w 2593"/>
                  <a:gd name="T11" fmla="*/ 1531 h 1614"/>
                  <a:gd name="T12" fmla="*/ 2592 w 2593"/>
                  <a:gd name="T13" fmla="*/ 1488 h 1614"/>
                  <a:gd name="T14" fmla="*/ 2544 w 2593"/>
                  <a:gd name="T15" fmla="*/ 42 h 1614"/>
                  <a:gd name="T16" fmla="*/ 2500 w 2593"/>
                  <a:gd name="T17" fmla="*/ 1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3" h="1614">
                    <a:moveTo>
                      <a:pt x="2500" y="1"/>
                    </a:moveTo>
                    <a:lnTo>
                      <a:pt x="42" y="83"/>
                    </a:lnTo>
                    <a:cubicBezTo>
                      <a:pt x="18" y="83"/>
                      <a:pt x="0" y="103"/>
                      <a:pt x="1" y="126"/>
                    </a:cubicBezTo>
                    <a:lnTo>
                      <a:pt x="49" y="1572"/>
                    </a:lnTo>
                    <a:cubicBezTo>
                      <a:pt x="50" y="1596"/>
                      <a:pt x="69" y="1614"/>
                      <a:pt x="92" y="1613"/>
                    </a:cubicBezTo>
                    <a:lnTo>
                      <a:pt x="2551" y="1531"/>
                    </a:lnTo>
                    <a:cubicBezTo>
                      <a:pt x="2574" y="1531"/>
                      <a:pt x="2593" y="1511"/>
                      <a:pt x="2592" y="1488"/>
                    </a:cubicBezTo>
                    <a:lnTo>
                      <a:pt x="2544" y="42"/>
                    </a:lnTo>
                    <a:cubicBezTo>
                      <a:pt x="2543" y="19"/>
                      <a:pt x="2524" y="0"/>
                      <a:pt x="250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="" xmlns:a16="http://schemas.microsoft.com/office/drawing/2014/main" id="{177D4CB5-51E2-4EDA-844D-2500F4206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85" y="3320054"/>
                <a:ext cx="1462999" cy="893808"/>
              </a:xfrm>
              <a:custGeom>
                <a:avLst/>
                <a:gdLst>
                  <a:gd name="T0" fmla="*/ 2525 w 2567"/>
                  <a:gd name="T1" fmla="*/ 37 h 1569"/>
                  <a:gd name="T2" fmla="*/ 65 w 2567"/>
                  <a:gd name="T3" fmla="*/ 0 h 1569"/>
                  <a:gd name="T4" fmla="*/ 22 w 2567"/>
                  <a:gd name="T5" fmla="*/ 42 h 1569"/>
                  <a:gd name="T6" fmla="*/ 0 w 2567"/>
                  <a:gd name="T7" fmla="*/ 1488 h 1569"/>
                  <a:gd name="T8" fmla="*/ 42 w 2567"/>
                  <a:gd name="T9" fmla="*/ 1531 h 1569"/>
                  <a:gd name="T10" fmla="*/ 2502 w 2567"/>
                  <a:gd name="T11" fmla="*/ 1568 h 1569"/>
                  <a:gd name="T12" fmla="*/ 2544 w 2567"/>
                  <a:gd name="T13" fmla="*/ 1527 h 1569"/>
                  <a:gd name="T14" fmla="*/ 2566 w 2567"/>
                  <a:gd name="T15" fmla="*/ 80 h 1569"/>
                  <a:gd name="T16" fmla="*/ 2525 w 2567"/>
                  <a:gd name="T17" fmla="*/ 37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7" h="1569">
                    <a:moveTo>
                      <a:pt x="2525" y="37"/>
                    </a:moveTo>
                    <a:lnTo>
                      <a:pt x="65" y="0"/>
                    </a:lnTo>
                    <a:cubicBezTo>
                      <a:pt x="42" y="0"/>
                      <a:pt x="22" y="18"/>
                      <a:pt x="22" y="42"/>
                    </a:cubicBezTo>
                    <a:lnTo>
                      <a:pt x="0" y="1488"/>
                    </a:lnTo>
                    <a:cubicBezTo>
                      <a:pt x="0" y="1512"/>
                      <a:pt x="18" y="1531"/>
                      <a:pt x="42" y="1531"/>
                    </a:cubicBezTo>
                    <a:lnTo>
                      <a:pt x="2502" y="1568"/>
                    </a:lnTo>
                    <a:cubicBezTo>
                      <a:pt x="2525" y="1569"/>
                      <a:pt x="2544" y="1550"/>
                      <a:pt x="2544" y="1527"/>
                    </a:cubicBezTo>
                    <a:lnTo>
                      <a:pt x="2566" y="80"/>
                    </a:lnTo>
                    <a:cubicBezTo>
                      <a:pt x="2567" y="57"/>
                      <a:pt x="2548" y="38"/>
                      <a:pt x="2525" y="37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="" xmlns:a16="http://schemas.microsoft.com/office/drawing/2014/main" id="{1DF0CA34-4D52-4D72-8C43-893144167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16" y="3220000"/>
                <a:ext cx="1540819" cy="1036105"/>
              </a:xfrm>
              <a:custGeom>
                <a:avLst/>
                <a:gdLst>
                  <a:gd name="T0" fmla="*/ 2666 w 2705"/>
                  <a:gd name="T1" fmla="*/ 298 h 1821"/>
                  <a:gd name="T2" fmla="*/ 223 w 2705"/>
                  <a:gd name="T3" fmla="*/ 3 h 1821"/>
                  <a:gd name="T4" fmla="*/ 176 w 2705"/>
                  <a:gd name="T5" fmla="*/ 40 h 1821"/>
                  <a:gd name="T6" fmla="*/ 3 w 2705"/>
                  <a:gd name="T7" fmla="*/ 1476 h 1821"/>
                  <a:gd name="T8" fmla="*/ 40 w 2705"/>
                  <a:gd name="T9" fmla="*/ 1523 h 1821"/>
                  <a:gd name="T10" fmla="*/ 2482 w 2705"/>
                  <a:gd name="T11" fmla="*/ 1818 h 1821"/>
                  <a:gd name="T12" fmla="*/ 2529 w 2705"/>
                  <a:gd name="T13" fmla="*/ 1781 h 1821"/>
                  <a:gd name="T14" fmla="*/ 2702 w 2705"/>
                  <a:gd name="T15" fmla="*/ 345 h 1821"/>
                  <a:gd name="T16" fmla="*/ 2666 w 2705"/>
                  <a:gd name="T17" fmla="*/ 298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5" h="1821">
                    <a:moveTo>
                      <a:pt x="2666" y="298"/>
                    </a:moveTo>
                    <a:lnTo>
                      <a:pt x="223" y="3"/>
                    </a:lnTo>
                    <a:cubicBezTo>
                      <a:pt x="200" y="0"/>
                      <a:pt x="179" y="17"/>
                      <a:pt x="176" y="40"/>
                    </a:cubicBezTo>
                    <a:lnTo>
                      <a:pt x="3" y="1476"/>
                    </a:lnTo>
                    <a:cubicBezTo>
                      <a:pt x="0" y="1499"/>
                      <a:pt x="16" y="1520"/>
                      <a:pt x="40" y="1523"/>
                    </a:cubicBezTo>
                    <a:lnTo>
                      <a:pt x="2482" y="1818"/>
                    </a:lnTo>
                    <a:cubicBezTo>
                      <a:pt x="2505" y="1821"/>
                      <a:pt x="2526" y="1804"/>
                      <a:pt x="2529" y="1781"/>
                    </a:cubicBezTo>
                    <a:lnTo>
                      <a:pt x="2702" y="345"/>
                    </a:lnTo>
                    <a:cubicBezTo>
                      <a:pt x="2705" y="322"/>
                      <a:pt x="2689" y="301"/>
                      <a:pt x="2666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="" xmlns:a16="http://schemas.microsoft.com/office/drawing/2014/main" id="{E2100E1F-2453-406E-A428-B67D09D89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01" y="3151075"/>
                <a:ext cx="1734254" cy="1229542"/>
              </a:xfrm>
              <a:custGeom>
                <a:avLst/>
                <a:gdLst>
                  <a:gd name="T0" fmla="*/ 3037 w 3049"/>
                  <a:gd name="T1" fmla="*/ 15 h 2162"/>
                  <a:gd name="T2" fmla="*/ 3005 w 3049"/>
                  <a:gd name="T3" fmla="*/ 0 h 2162"/>
                  <a:gd name="T4" fmla="*/ 1699 w 3049"/>
                  <a:gd name="T5" fmla="*/ 0 h 2162"/>
                  <a:gd name="T6" fmla="*/ 1670 w 3049"/>
                  <a:gd name="T7" fmla="*/ 11 h 2162"/>
                  <a:gd name="T8" fmla="*/ 1294 w 3049"/>
                  <a:gd name="T9" fmla="*/ 360 h 2162"/>
                  <a:gd name="T10" fmla="*/ 382 w 3049"/>
                  <a:gd name="T11" fmla="*/ 360 h 2162"/>
                  <a:gd name="T12" fmla="*/ 340 w 3049"/>
                  <a:gd name="T13" fmla="*/ 394 h 2162"/>
                  <a:gd name="T14" fmla="*/ 3 w 3049"/>
                  <a:gd name="T15" fmla="*/ 2111 h 2162"/>
                  <a:gd name="T16" fmla="*/ 11 w 3049"/>
                  <a:gd name="T17" fmla="*/ 2146 h 2162"/>
                  <a:gd name="T18" fmla="*/ 44 w 3049"/>
                  <a:gd name="T19" fmla="*/ 2162 h 2162"/>
                  <a:gd name="T20" fmla="*/ 2667 w 3049"/>
                  <a:gd name="T21" fmla="*/ 2162 h 2162"/>
                  <a:gd name="T22" fmla="*/ 2709 w 3049"/>
                  <a:gd name="T23" fmla="*/ 2126 h 2162"/>
                  <a:gd name="T24" fmla="*/ 3047 w 3049"/>
                  <a:gd name="T25" fmla="*/ 49 h 2162"/>
                  <a:gd name="T26" fmla="*/ 3037 w 3049"/>
                  <a:gd name="T27" fmla="*/ 15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49" h="2162">
                    <a:moveTo>
                      <a:pt x="3037" y="15"/>
                    </a:moveTo>
                    <a:cubicBezTo>
                      <a:pt x="3029" y="5"/>
                      <a:pt x="3017" y="0"/>
                      <a:pt x="3005" y="0"/>
                    </a:cubicBezTo>
                    <a:lnTo>
                      <a:pt x="1699" y="0"/>
                    </a:lnTo>
                    <a:cubicBezTo>
                      <a:pt x="1688" y="0"/>
                      <a:pt x="1678" y="4"/>
                      <a:pt x="1670" y="11"/>
                    </a:cubicBezTo>
                    <a:lnTo>
                      <a:pt x="1294" y="360"/>
                    </a:lnTo>
                    <a:lnTo>
                      <a:pt x="382" y="360"/>
                    </a:lnTo>
                    <a:cubicBezTo>
                      <a:pt x="362" y="360"/>
                      <a:pt x="344" y="375"/>
                      <a:pt x="340" y="394"/>
                    </a:cubicBezTo>
                    <a:lnTo>
                      <a:pt x="3" y="2111"/>
                    </a:lnTo>
                    <a:cubicBezTo>
                      <a:pt x="0" y="2124"/>
                      <a:pt x="3" y="2137"/>
                      <a:pt x="11" y="2146"/>
                    </a:cubicBezTo>
                    <a:cubicBezTo>
                      <a:pt x="19" y="2156"/>
                      <a:pt x="31" y="2162"/>
                      <a:pt x="44" y="2162"/>
                    </a:cubicBezTo>
                    <a:lnTo>
                      <a:pt x="2667" y="2162"/>
                    </a:lnTo>
                    <a:cubicBezTo>
                      <a:pt x="2688" y="2162"/>
                      <a:pt x="2706" y="2147"/>
                      <a:pt x="2709" y="2126"/>
                    </a:cubicBezTo>
                    <a:lnTo>
                      <a:pt x="3047" y="49"/>
                    </a:lnTo>
                    <a:cubicBezTo>
                      <a:pt x="3049" y="37"/>
                      <a:pt x="3045" y="24"/>
                      <a:pt x="3037" y="1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="" xmlns:a16="http://schemas.microsoft.com/office/drawing/2014/main" id="{807433EB-9446-407F-B3AB-0A24EC691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01" y="4018202"/>
                <a:ext cx="1596403" cy="362415"/>
              </a:xfrm>
              <a:custGeom>
                <a:avLst/>
                <a:gdLst>
                  <a:gd name="T0" fmla="*/ 11 w 2807"/>
                  <a:gd name="T1" fmla="*/ 623 h 639"/>
                  <a:gd name="T2" fmla="*/ 44 w 2807"/>
                  <a:gd name="T3" fmla="*/ 639 h 639"/>
                  <a:gd name="T4" fmla="*/ 2667 w 2807"/>
                  <a:gd name="T5" fmla="*/ 639 h 639"/>
                  <a:gd name="T6" fmla="*/ 2709 w 2807"/>
                  <a:gd name="T7" fmla="*/ 603 h 639"/>
                  <a:gd name="T8" fmla="*/ 2807 w 2807"/>
                  <a:gd name="T9" fmla="*/ 0 h 639"/>
                  <a:gd name="T10" fmla="*/ 3 w 2807"/>
                  <a:gd name="T11" fmla="*/ 588 h 639"/>
                  <a:gd name="T12" fmla="*/ 11 w 2807"/>
                  <a:gd name="T13" fmla="*/ 623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7" h="639">
                    <a:moveTo>
                      <a:pt x="11" y="623"/>
                    </a:moveTo>
                    <a:cubicBezTo>
                      <a:pt x="19" y="633"/>
                      <a:pt x="31" y="639"/>
                      <a:pt x="44" y="639"/>
                    </a:cubicBezTo>
                    <a:lnTo>
                      <a:pt x="2667" y="639"/>
                    </a:lnTo>
                    <a:cubicBezTo>
                      <a:pt x="2688" y="639"/>
                      <a:pt x="2706" y="624"/>
                      <a:pt x="2709" y="603"/>
                    </a:cubicBezTo>
                    <a:lnTo>
                      <a:pt x="2807" y="0"/>
                    </a:lnTo>
                    <a:lnTo>
                      <a:pt x="3" y="588"/>
                    </a:lnTo>
                    <a:cubicBezTo>
                      <a:pt x="0" y="601"/>
                      <a:pt x="3" y="614"/>
                      <a:pt x="11" y="623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="" xmlns:a16="http://schemas.microsoft.com/office/drawing/2014/main" id="{452210DE-5CB2-4964-B151-66FAA4C213D6}"/>
                </a:ext>
              </a:extLst>
            </p:cNvPr>
            <p:cNvGrpSpPr/>
            <p:nvPr/>
          </p:nvGrpSpPr>
          <p:grpSpPr>
            <a:xfrm>
              <a:off x="1920066" y="4726004"/>
              <a:ext cx="1337377" cy="1010537"/>
              <a:chOff x="528086" y="4794475"/>
              <a:chExt cx="1783169" cy="1347383"/>
            </a:xfrm>
          </p:grpSpPr>
          <p:sp>
            <p:nvSpPr>
              <p:cNvPr id="137" name="Freeform 45">
                <a:extLst>
                  <a:ext uri="{FF2B5EF4-FFF2-40B4-BE49-F238E27FC236}">
                    <a16:creationId xmlns="" xmlns:a16="http://schemas.microsoft.com/office/drawing/2014/main" id="{D01643D0-E543-48EC-A5C4-8CF9E93B3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86" y="4794475"/>
                <a:ext cx="1589734" cy="1347382"/>
              </a:xfrm>
              <a:custGeom>
                <a:avLst/>
                <a:gdLst>
                  <a:gd name="T0" fmla="*/ 2708 w 2793"/>
                  <a:gd name="T1" fmla="*/ 401 h 2371"/>
                  <a:gd name="T2" fmla="*/ 2666 w 2793"/>
                  <a:gd name="T3" fmla="*/ 361 h 2371"/>
                  <a:gd name="T4" fmla="*/ 1376 w 2793"/>
                  <a:gd name="T5" fmla="*/ 361 h 2371"/>
                  <a:gd name="T6" fmla="*/ 1000 w 2793"/>
                  <a:gd name="T7" fmla="*/ 12 h 2371"/>
                  <a:gd name="T8" fmla="*/ 971 w 2793"/>
                  <a:gd name="T9" fmla="*/ 0 h 2371"/>
                  <a:gd name="T10" fmla="*/ 380 w 2793"/>
                  <a:gd name="T11" fmla="*/ 0 h 2371"/>
                  <a:gd name="T12" fmla="*/ 349 w 2793"/>
                  <a:gd name="T13" fmla="*/ 14 h 2371"/>
                  <a:gd name="T14" fmla="*/ 12 w 2793"/>
                  <a:gd name="T15" fmla="*/ 374 h 2371"/>
                  <a:gd name="T16" fmla="*/ 0 w 2793"/>
                  <a:gd name="T17" fmla="*/ 405 h 2371"/>
                  <a:gd name="T18" fmla="*/ 85 w 2793"/>
                  <a:gd name="T19" fmla="*/ 2330 h 2371"/>
                  <a:gd name="T20" fmla="*/ 127 w 2793"/>
                  <a:gd name="T21" fmla="*/ 2371 h 2371"/>
                  <a:gd name="T22" fmla="*/ 2750 w 2793"/>
                  <a:gd name="T23" fmla="*/ 2371 h 2371"/>
                  <a:gd name="T24" fmla="*/ 2781 w 2793"/>
                  <a:gd name="T25" fmla="*/ 2358 h 2371"/>
                  <a:gd name="T26" fmla="*/ 2793 w 2793"/>
                  <a:gd name="T27" fmla="*/ 2327 h 2371"/>
                  <a:gd name="T28" fmla="*/ 2708 w 2793"/>
                  <a:gd name="T29" fmla="*/ 401 h 2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93" h="2371">
                    <a:moveTo>
                      <a:pt x="2708" y="401"/>
                    </a:moveTo>
                    <a:cubicBezTo>
                      <a:pt x="2707" y="379"/>
                      <a:pt x="2688" y="361"/>
                      <a:pt x="2666" y="361"/>
                    </a:cubicBezTo>
                    <a:lnTo>
                      <a:pt x="1376" y="361"/>
                    </a:lnTo>
                    <a:lnTo>
                      <a:pt x="1000" y="12"/>
                    </a:lnTo>
                    <a:cubicBezTo>
                      <a:pt x="992" y="4"/>
                      <a:pt x="982" y="0"/>
                      <a:pt x="971" y="0"/>
                    </a:cubicBezTo>
                    <a:lnTo>
                      <a:pt x="380" y="0"/>
                    </a:lnTo>
                    <a:cubicBezTo>
                      <a:pt x="369" y="0"/>
                      <a:pt x="357" y="5"/>
                      <a:pt x="349" y="14"/>
                    </a:cubicBezTo>
                    <a:lnTo>
                      <a:pt x="12" y="374"/>
                    </a:lnTo>
                    <a:cubicBezTo>
                      <a:pt x="4" y="382"/>
                      <a:pt x="0" y="393"/>
                      <a:pt x="0" y="405"/>
                    </a:cubicBezTo>
                    <a:lnTo>
                      <a:pt x="85" y="2330"/>
                    </a:lnTo>
                    <a:cubicBezTo>
                      <a:pt x="86" y="2353"/>
                      <a:pt x="104" y="2371"/>
                      <a:pt x="127" y="2371"/>
                    </a:cubicBezTo>
                    <a:lnTo>
                      <a:pt x="2750" y="2371"/>
                    </a:lnTo>
                    <a:cubicBezTo>
                      <a:pt x="2762" y="2371"/>
                      <a:pt x="2773" y="2366"/>
                      <a:pt x="2781" y="2358"/>
                    </a:cubicBezTo>
                    <a:cubicBezTo>
                      <a:pt x="2789" y="2349"/>
                      <a:pt x="2793" y="2338"/>
                      <a:pt x="2793" y="2327"/>
                    </a:cubicBezTo>
                    <a:lnTo>
                      <a:pt x="2708" y="401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46">
                <a:extLst>
                  <a:ext uri="{FF2B5EF4-FFF2-40B4-BE49-F238E27FC236}">
                    <a16:creationId xmlns="" xmlns:a16="http://schemas.microsoft.com/office/drawing/2014/main" id="{DA9872E7-6ED0-4FB3-BF35-80D857EA6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448" y="5190241"/>
                <a:ext cx="1476339" cy="918266"/>
              </a:xfrm>
              <a:custGeom>
                <a:avLst/>
                <a:gdLst>
                  <a:gd name="T0" fmla="*/ 2500 w 2593"/>
                  <a:gd name="T1" fmla="*/ 1 h 1614"/>
                  <a:gd name="T2" fmla="*/ 42 w 2593"/>
                  <a:gd name="T3" fmla="*/ 83 h 1614"/>
                  <a:gd name="T4" fmla="*/ 1 w 2593"/>
                  <a:gd name="T5" fmla="*/ 126 h 1614"/>
                  <a:gd name="T6" fmla="*/ 49 w 2593"/>
                  <a:gd name="T7" fmla="*/ 1572 h 1614"/>
                  <a:gd name="T8" fmla="*/ 92 w 2593"/>
                  <a:gd name="T9" fmla="*/ 1613 h 1614"/>
                  <a:gd name="T10" fmla="*/ 2551 w 2593"/>
                  <a:gd name="T11" fmla="*/ 1531 h 1614"/>
                  <a:gd name="T12" fmla="*/ 2592 w 2593"/>
                  <a:gd name="T13" fmla="*/ 1488 h 1614"/>
                  <a:gd name="T14" fmla="*/ 2544 w 2593"/>
                  <a:gd name="T15" fmla="*/ 42 h 1614"/>
                  <a:gd name="T16" fmla="*/ 2500 w 2593"/>
                  <a:gd name="T17" fmla="*/ 1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3" h="1614">
                    <a:moveTo>
                      <a:pt x="2500" y="1"/>
                    </a:moveTo>
                    <a:lnTo>
                      <a:pt x="42" y="83"/>
                    </a:lnTo>
                    <a:cubicBezTo>
                      <a:pt x="18" y="83"/>
                      <a:pt x="0" y="103"/>
                      <a:pt x="1" y="126"/>
                    </a:cubicBezTo>
                    <a:lnTo>
                      <a:pt x="49" y="1572"/>
                    </a:lnTo>
                    <a:cubicBezTo>
                      <a:pt x="50" y="1596"/>
                      <a:pt x="69" y="1614"/>
                      <a:pt x="92" y="1613"/>
                    </a:cubicBezTo>
                    <a:lnTo>
                      <a:pt x="2551" y="1531"/>
                    </a:lnTo>
                    <a:cubicBezTo>
                      <a:pt x="2574" y="1531"/>
                      <a:pt x="2593" y="1511"/>
                      <a:pt x="2592" y="1488"/>
                    </a:cubicBezTo>
                    <a:lnTo>
                      <a:pt x="2544" y="42"/>
                    </a:lnTo>
                    <a:cubicBezTo>
                      <a:pt x="2543" y="19"/>
                      <a:pt x="2524" y="0"/>
                      <a:pt x="250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47">
                <a:extLst>
                  <a:ext uri="{FF2B5EF4-FFF2-40B4-BE49-F238E27FC236}">
                    <a16:creationId xmlns="" xmlns:a16="http://schemas.microsoft.com/office/drawing/2014/main" id="{E116D824-2D4F-4163-807F-567CD5C8D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85" y="5081295"/>
                <a:ext cx="1462999" cy="893808"/>
              </a:xfrm>
              <a:custGeom>
                <a:avLst/>
                <a:gdLst>
                  <a:gd name="T0" fmla="*/ 2525 w 2567"/>
                  <a:gd name="T1" fmla="*/ 37 h 1569"/>
                  <a:gd name="T2" fmla="*/ 65 w 2567"/>
                  <a:gd name="T3" fmla="*/ 0 h 1569"/>
                  <a:gd name="T4" fmla="*/ 22 w 2567"/>
                  <a:gd name="T5" fmla="*/ 42 h 1569"/>
                  <a:gd name="T6" fmla="*/ 0 w 2567"/>
                  <a:gd name="T7" fmla="*/ 1488 h 1569"/>
                  <a:gd name="T8" fmla="*/ 42 w 2567"/>
                  <a:gd name="T9" fmla="*/ 1531 h 1569"/>
                  <a:gd name="T10" fmla="*/ 2502 w 2567"/>
                  <a:gd name="T11" fmla="*/ 1568 h 1569"/>
                  <a:gd name="T12" fmla="*/ 2544 w 2567"/>
                  <a:gd name="T13" fmla="*/ 1527 h 1569"/>
                  <a:gd name="T14" fmla="*/ 2566 w 2567"/>
                  <a:gd name="T15" fmla="*/ 80 h 1569"/>
                  <a:gd name="T16" fmla="*/ 2525 w 2567"/>
                  <a:gd name="T17" fmla="*/ 37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7" h="1569">
                    <a:moveTo>
                      <a:pt x="2525" y="37"/>
                    </a:moveTo>
                    <a:lnTo>
                      <a:pt x="65" y="0"/>
                    </a:lnTo>
                    <a:cubicBezTo>
                      <a:pt x="42" y="0"/>
                      <a:pt x="22" y="18"/>
                      <a:pt x="22" y="42"/>
                    </a:cubicBezTo>
                    <a:lnTo>
                      <a:pt x="0" y="1488"/>
                    </a:lnTo>
                    <a:cubicBezTo>
                      <a:pt x="0" y="1512"/>
                      <a:pt x="18" y="1531"/>
                      <a:pt x="42" y="1531"/>
                    </a:cubicBezTo>
                    <a:lnTo>
                      <a:pt x="2502" y="1568"/>
                    </a:lnTo>
                    <a:cubicBezTo>
                      <a:pt x="2525" y="1569"/>
                      <a:pt x="2544" y="1550"/>
                      <a:pt x="2544" y="1527"/>
                    </a:cubicBezTo>
                    <a:lnTo>
                      <a:pt x="2566" y="80"/>
                    </a:lnTo>
                    <a:cubicBezTo>
                      <a:pt x="2567" y="57"/>
                      <a:pt x="2548" y="38"/>
                      <a:pt x="2525" y="37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48">
                <a:extLst>
                  <a:ext uri="{FF2B5EF4-FFF2-40B4-BE49-F238E27FC236}">
                    <a16:creationId xmlns="" xmlns:a16="http://schemas.microsoft.com/office/drawing/2014/main" id="{70ED9239-1A69-4980-8BAD-E0AE2EF4D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16" y="4981241"/>
                <a:ext cx="1540819" cy="1036105"/>
              </a:xfrm>
              <a:custGeom>
                <a:avLst/>
                <a:gdLst>
                  <a:gd name="T0" fmla="*/ 2666 w 2705"/>
                  <a:gd name="T1" fmla="*/ 298 h 1821"/>
                  <a:gd name="T2" fmla="*/ 223 w 2705"/>
                  <a:gd name="T3" fmla="*/ 3 h 1821"/>
                  <a:gd name="T4" fmla="*/ 176 w 2705"/>
                  <a:gd name="T5" fmla="*/ 40 h 1821"/>
                  <a:gd name="T6" fmla="*/ 3 w 2705"/>
                  <a:gd name="T7" fmla="*/ 1476 h 1821"/>
                  <a:gd name="T8" fmla="*/ 40 w 2705"/>
                  <a:gd name="T9" fmla="*/ 1523 h 1821"/>
                  <a:gd name="T10" fmla="*/ 2482 w 2705"/>
                  <a:gd name="T11" fmla="*/ 1818 h 1821"/>
                  <a:gd name="T12" fmla="*/ 2529 w 2705"/>
                  <a:gd name="T13" fmla="*/ 1781 h 1821"/>
                  <a:gd name="T14" fmla="*/ 2702 w 2705"/>
                  <a:gd name="T15" fmla="*/ 345 h 1821"/>
                  <a:gd name="T16" fmla="*/ 2666 w 2705"/>
                  <a:gd name="T17" fmla="*/ 298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5" h="1821">
                    <a:moveTo>
                      <a:pt x="2666" y="298"/>
                    </a:moveTo>
                    <a:lnTo>
                      <a:pt x="223" y="3"/>
                    </a:lnTo>
                    <a:cubicBezTo>
                      <a:pt x="200" y="0"/>
                      <a:pt x="179" y="17"/>
                      <a:pt x="176" y="40"/>
                    </a:cubicBezTo>
                    <a:lnTo>
                      <a:pt x="3" y="1476"/>
                    </a:lnTo>
                    <a:cubicBezTo>
                      <a:pt x="0" y="1499"/>
                      <a:pt x="16" y="1520"/>
                      <a:pt x="40" y="1523"/>
                    </a:cubicBezTo>
                    <a:lnTo>
                      <a:pt x="2482" y="1818"/>
                    </a:lnTo>
                    <a:cubicBezTo>
                      <a:pt x="2505" y="1821"/>
                      <a:pt x="2526" y="1804"/>
                      <a:pt x="2529" y="1781"/>
                    </a:cubicBezTo>
                    <a:lnTo>
                      <a:pt x="2702" y="345"/>
                    </a:lnTo>
                    <a:cubicBezTo>
                      <a:pt x="2705" y="322"/>
                      <a:pt x="2689" y="301"/>
                      <a:pt x="2666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49">
                <a:extLst>
                  <a:ext uri="{FF2B5EF4-FFF2-40B4-BE49-F238E27FC236}">
                    <a16:creationId xmlns="" xmlns:a16="http://schemas.microsoft.com/office/drawing/2014/main" id="{DE89C9BD-452F-4BF3-8004-029FD19D4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01" y="4912316"/>
                <a:ext cx="1734254" cy="1229542"/>
              </a:xfrm>
              <a:custGeom>
                <a:avLst/>
                <a:gdLst>
                  <a:gd name="T0" fmla="*/ 3037 w 3049"/>
                  <a:gd name="T1" fmla="*/ 15 h 2162"/>
                  <a:gd name="T2" fmla="*/ 3005 w 3049"/>
                  <a:gd name="T3" fmla="*/ 0 h 2162"/>
                  <a:gd name="T4" fmla="*/ 1699 w 3049"/>
                  <a:gd name="T5" fmla="*/ 0 h 2162"/>
                  <a:gd name="T6" fmla="*/ 1670 w 3049"/>
                  <a:gd name="T7" fmla="*/ 11 h 2162"/>
                  <a:gd name="T8" fmla="*/ 1294 w 3049"/>
                  <a:gd name="T9" fmla="*/ 360 h 2162"/>
                  <a:gd name="T10" fmla="*/ 382 w 3049"/>
                  <a:gd name="T11" fmla="*/ 360 h 2162"/>
                  <a:gd name="T12" fmla="*/ 340 w 3049"/>
                  <a:gd name="T13" fmla="*/ 394 h 2162"/>
                  <a:gd name="T14" fmla="*/ 3 w 3049"/>
                  <a:gd name="T15" fmla="*/ 2111 h 2162"/>
                  <a:gd name="T16" fmla="*/ 11 w 3049"/>
                  <a:gd name="T17" fmla="*/ 2146 h 2162"/>
                  <a:gd name="T18" fmla="*/ 44 w 3049"/>
                  <a:gd name="T19" fmla="*/ 2162 h 2162"/>
                  <a:gd name="T20" fmla="*/ 2667 w 3049"/>
                  <a:gd name="T21" fmla="*/ 2162 h 2162"/>
                  <a:gd name="T22" fmla="*/ 2709 w 3049"/>
                  <a:gd name="T23" fmla="*/ 2126 h 2162"/>
                  <a:gd name="T24" fmla="*/ 3047 w 3049"/>
                  <a:gd name="T25" fmla="*/ 49 h 2162"/>
                  <a:gd name="T26" fmla="*/ 3037 w 3049"/>
                  <a:gd name="T27" fmla="*/ 15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49" h="2162">
                    <a:moveTo>
                      <a:pt x="3037" y="15"/>
                    </a:moveTo>
                    <a:cubicBezTo>
                      <a:pt x="3029" y="5"/>
                      <a:pt x="3017" y="0"/>
                      <a:pt x="3005" y="0"/>
                    </a:cubicBezTo>
                    <a:lnTo>
                      <a:pt x="1699" y="0"/>
                    </a:lnTo>
                    <a:cubicBezTo>
                      <a:pt x="1688" y="0"/>
                      <a:pt x="1678" y="4"/>
                      <a:pt x="1670" y="11"/>
                    </a:cubicBezTo>
                    <a:lnTo>
                      <a:pt x="1294" y="360"/>
                    </a:lnTo>
                    <a:lnTo>
                      <a:pt x="382" y="360"/>
                    </a:lnTo>
                    <a:cubicBezTo>
                      <a:pt x="362" y="360"/>
                      <a:pt x="344" y="375"/>
                      <a:pt x="340" y="394"/>
                    </a:cubicBezTo>
                    <a:lnTo>
                      <a:pt x="3" y="2111"/>
                    </a:lnTo>
                    <a:cubicBezTo>
                      <a:pt x="0" y="2124"/>
                      <a:pt x="3" y="2137"/>
                      <a:pt x="11" y="2146"/>
                    </a:cubicBezTo>
                    <a:cubicBezTo>
                      <a:pt x="19" y="2156"/>
                      <a:pt x="31" y="2162"/>
                      <a:pt x="44" y="2162"/>
                    </a:cubicBezTo>
                    <a:lnTo>
                      <a:pt x="2667" y="2162"/>
                    </a:lnTo>
                    <a:cubicBezTo>
                      <a:pt x="2688" y="2162"/>
                      <a:pt x="2706" y="2147"/>
                      <a:pt x="2709" y="2126"/>
                    </a:cubicBezTo>
                    <a:lnTo>
                      <a:pt x="3047" y="49"/>
                    </a:lnTo>
                    <a:cubicBezTo>
                      <a:pt x="3049" y="37"/>
                      <a:pt x="3045" y="24"/>
                      <a:pt x="3037" y="15"/>
                    </a:cubicBezTo>
                    <a:close/>
                  </a:path>
                </a:pathLst>
              </a:custGeom>
              <a:solidFill>
                <a:srgbClr val="F2C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0">
                <a:extLst>
                  <a:ext uri="{FF2B5EF4-FFF2-40B4-BE49-F238E27FC236}">
                    <a16:creationId xmlns="" xmlns:a16="http://schemas.microsoft.com/office/drawing/2014/main" id="{755FAC42-795F-4248-962F-44DA29E1A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01" y="5779443"/>
                <a:ext cx="1596403" cy="362415"/>
              </a:xfrm>
              <a:custGeom>
                <a:avLst/>
                <a:gdLst>
                  <a:gd name="T0" fmla="*/ 11 w 2807"/>
                  <a:gd name="T1" fmla="*/ 623 h 639"/>
                  <a:gd name="T2" fmla="*/ 44 w 2807"/>
                  <a:gd name="T3" fmla="*/ 639 h 639"/>
                  <a:gd name="T4" fmla="*/ 2667 w 2807"/>
                  <a:gd name="T5" fmla="*/ 639 h 639"/>
                  <a:gd name="T6" fmla="*/ 2709 w 2807"/>
                  <a:gd name="T7" fmla="*/ 603 h 639"/>
                  <a:gd name="T8" fmla="*/ 2807 w 2807"/>
                  <a:gd name="T9" fmla="*/ 0 h 639"/>
                  <a:gd name="T10" fmla="*/ 3 w 2807"/>
                  <a:gd name="T11" fmla="*/ 588 h 639"/>
                  <a:gd name="T12" fmla="*/ 11 w 2807"/>
                  <a:gd name="T13" fmla="*/ 623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7" h="639">
                    <a:moveTo>
                      <a:pt x="11" y="623"/>
                    </a:moveTo>
                    <a:cubicBezTo>
                      <a:pt x="19" y="633"/>
                      <a:pt x="31" y="639"/>
                      <a:pt x="44" y="639"/>
                    </a:cubicBezTo>
                    <a:lnTo>
                      <a:pt x="2667" y="639"/>
                    </a:lnTo>
                    <a:cubicBezTo>
                      <a:pt x="2688" y="639"/>
                      <a:pt x="2706" y="624"/>
                      <a:pt x="2709" y="603"/>
                    </a:cubicBezTo>
                    <a:lnTo>
                      <a:pt x="2807" y="0"/>
                    </a:lnTo>
                    <a:lnTo>
                      <a:pt x="3" y="588"/>
                    </a:lnTo>
                    <a:cubicBezTo>
                      <a:pt x="0" y="601"/>
                      <a:pt x="3" y="614"/>
                      <a:pt x="11" y="623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7BB45B26-D900-4A27-97DD-1E5DB4BF4552}"/>
                </a:ext>
              </a:extLst>
            </p:cNvPr>
            <p:cNvGrpSpPr/>
            <p:nvPr/>
          </p:nvGrpSpPr>
          <p:grpSpPr>
            <a:xfrm>
              <a:off x="3469878" y="1475524"/>
              <a:ext cx="2196970" cy="1660111"/>
              <a:chOff x="2541672" y="1333069"/>
              <a:chExt cx="2929293" cy="2213482"/>
            </a:xfrm>
          </p:grpSpPr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4F22282A-C2E1-459A-BB83-656FBCBEEAEE}"/>
                  </a:ext>
                </a:extLst>
              </p:cNvPr>
              <p:cNvSpPr txBox="1"/>
              <p:nvPr/>
            </p:nvSpPr>
            <p:spPr>
              <a:xfrm>
                <a:off x="2541672" y="1333069"/>
                <a:ext cx="2926080" cy="4514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1600" b="1" cap="all" dirty="0">
                    <a:solidFill>
                      <a:srgbClr val="00A891"/>
                    </a:solidFill>
                  </a:rPr>
                  <a:t>Philippines Training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95244381-A4DC-4CF6-A8BD-2327BCDA7842}"/>
                  </a:ext>
                </a:extLst>
              </p:cNvPr>
              <p:cNvSpPr txBox="1"/>
              <p:nvPr/>
            </p:nvSpPr>
            <p:spPr>
              <a:xfrm>
                <a:off x="2541672" y="1781965"/>
                <a:ext cx="2929293" cy="176458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Training for Cancellation Ticket team on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IE" sz="1000" dirty="0">
                    <a:solidFill>
                      <a:prstClr val="white">
                        <a:lumMod val="75000"/>
                      </a:prstClr>
                    </a:solidFill>
                  </a:rPr>
                  <a:t>Siebel and Arbor-  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IE" sz="1000" dirty="0">
                    <a:solidFill>
                      <a:prstClr val="white">
                        <a:lumMod val="75000"/>
                      </a:prstClr>
                    </a:solidFill>
                  </a:rPr>
                  <a:t>Product guideline: description of each product, how the product works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IE" sz="1000" dirty="0">
                    <a:solidFill>
                      <a:prstClr val="white">
                        <a:lumMod val="75000"/>
                      </a:prstClr>
                    </a:solidFill>
                  </a:rPr>
                  <a:t>Contact details for other teams who may help 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white">
                        <a:lumMod val="75000"/>
                      </a:prstClr>
                    </a:solidFill>
                  </a:rPr>
                  <a:t>Billing and notice period</a:t>
                </a:r>
                <a:endParaRPr lang="en-IE" sz="1000" dirty="0">
                  <a:solidFill>
                    <a:prstClr val="white">
                      <a:lumMod val="75000"/>
                    </a:prstClr>
                  </a:solidFill>
                </a:endParaRPr>
              </a:p>
              <a:p>
                <a:pPr algn="just"/>
                <a:endParaRPr lang="en-US" sz="1000" dirty="0">
                  <a:solidFill>
                    <a:prstClr val="white">
                      <a:lumMod val="75000"/>
                    </a:prstClr>
                  </a:solidFill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BADBB426-EE9D-42FF-A60F-ECFC6FF392FB}"/>
                </a:ext>
              </a:extLst>
            </p:cNvPr>
            <p:cNvGrpSpPr/>
            <p:nvPr/>
          </p:nvGrpSpPr>
          <p:grpSpPr>
            <a:xfrm>
              <a:off x="3455189" y="3278858"/>
              <a:ext cx="2214994" cy="677255"/>
              <a:chOff x="2517640" y="1412438"/>
              <a:chExt cx="2953325" cy="903007"/>
            </a:xfrm>
          </p:grpSpPr>
          <p:sp>
            <p:nvSpPr>
              <p:cNvPr id="78" name="TextBox 77">
                <a:extLst>
                  <a:ext uri="{FF2B5EF4-FFF2-40B4-BE49-F238E27FC236}">
                    <a16:creationId xmlns="" xmlns:a16="http://schemas.microsoft.com/office/drawing/2014/main" id="{BE5DC5BB-3581-45BF-BDEF-17D80E300295}"/>
                  </a:ext>
                </a:extLst>
              </p:cNvPr>
              <p:cNvSpPr txBox="1"/>
              <p:nvPr/>
            </p:nvSpPr>
            <p:spPr>
              <a:xfrm>
                <a:off x="2517640" y="1412438"/>
                <a:ext cx="2950110" cy="570659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1600" b="1" cap="all" dirty="0">
                    <a:solidFill>
                      <a:schemeClr val="accent2">
                        <a:lumMod val="75000"/>
                      </a:schemeClr>
                    </a:solidFill>
                  </a:rPr>
                  <a:t>Manual eDCA 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F44A46D0-CCE2-4652-989B-0395C2E3B4F9}"/>
                  </a:ext>
                </a:extLst>
              </p:cNvPr>
              <p:cNvSpPr txBox="1"/>
              <p:nvPr/>
            </p:nvSpPr>
            <p:spPr>
              <a:xfrm>
                <a:off x="2541672" y="1781965"/>
                <a:ext cx="2929293" cy="53348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Review of manual eDCA time lines to ensure they are in line with Seibel Sunrise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931E39CB-F7C3-4E07-8DBB-3AD56CD50F74}"/>
                </a:ext>
              </a:extLst>
            </p:cNvPr>
            <p:cNvGrpSpPr/>
            <p:nvPr/>
          </p:nvGrpSpPr>
          <p:grpSpPr>
            <a:xfrm>
              <a:off x="3467468" y="4539815"/>
              <a:ext cx="2196970" cy="1480686"/>
              <a:chOff x="2541672" y="1161935"/>
              <a:chExt cx="2929293" cy="1974247"/>
            </a:xfrm>
          </p:grpSpPr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C8F90156-8B0E-4BEB-9DE5-47657C6A523E}"/>
                  </a:ext>
                </a:extLst>
              </p:cNvPr>
              <p:cNvSpPr txBox="1"/>
              <p:nvPr/>
            </p:nvSpPr>
            <p:spPr>
              <a:xfrm>
                <a:off x="2541672" y="1161935"/>
                <a:ext cx="2926080" cy="622539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cap="all" dirty="0">
                    <a:solidFill>
                      <a:srgbClr val="FFE200"/>
                    </a:solidFill>
                  </a:rPr>
                  <a:t>F</a:t>
                </a:r>
                <a:r>
                  <a:rPr lang="en-US" sz="1600" b="1" cap="all" dirty="0">
                    <a:solidFill>
                      <a:srgbClr val="FFE200"/>
                    </a:solidFill>
                  </a:rPr>
                  <a:t>low</a:t>
                </a:r>
                <a:r>
                  <a:rPr lang="en-US" b="1" cap="all" dirty="0">
                    <a:solidFill>
                      <a:srgbClr val="FFE200"/>
                    </a:solidFill>
                  </a:rPr>
                  <a:t> </a:t>
                </a:r>
                <a:r>
                  <a:rPr lang="en-US" sz="1600" b="1" cap="all" dirty="0">
                    <a:solidFill>
                      <a:srgbClr val="FFE200"/>
                    </a:solidFill>
                  </a:rPr>
                  <a:t>changes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id="{A46D2AC3-7F2C-44DF-A1CF-6ABDB2972D48}"/>
                  </a:ext>
                </a:extLst>
              </p:cNvPr>
              <p:cNvSpPr txBox="1"/>
              <p:nvPr/>
            </p:nvSpPr>
            <p:spPr>
              <a:xfrm>
                <a:off x="2541672" y="1781965"/>
                <a:ext cx="2929293" cy="135421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OLO Cease Request step</a:t>
                </a:r>
              </a:p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Update Databases</a:t>
                </a:r>
              </a:p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Infrastructure WP Completed</a:t>
                </a:r>
              </a:p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GIS step</a:t>
                </a:r>
              </a:p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Tick box for multiple resources for J&amp;P</a:t>
                </a:r>
              </a:p>
              <a:p>
                <a:pPr algn="just"/>
                <a:endParaRPr lang="en-US" sz="1000" dirty="0">
                  <a:solidFill>
                    <a:prstClr val="white">
                      <a:lumMod val="75000"/>
                    </a:prstClr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381444" y="908937"/>
            <a:ext cx="3802286" cy="3568872"/>
            <a:chOff x="6391276" y="1402984"/>
            <a:chExt cx="3802286" cy="4333556"/>
          </a:xfrm>
        </p:grpSpPr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4C6D16FB-0646-4220-AB9A-837BC155F7BA}"/>
                </a:ext>
              </a:extLst>
            </p:cNvPr>
            <p:cNvGrpSpPr/>
            <p:nvPr/>
          </p:nvGrpSpPr>
          <p:grpSpPr>
            <a:xfrm>
              <a:off x="6391276" y="1551562"/>
              <a:ext cx="1337377" cy="1010538"/>
              <a:chOff x="4867275" y="1811244"/>
              <a:chExt cx="1337377" cy="1010538"/>
            </a:xfrm>
          </p:grpSpPr>
          <p:sp>
            <p:nvSpPr>
              <p:cNvPr id="97" name="Freeform 45">
                <a:extLst>
                  <a:ext uri="{FF2B5EF4-FFF2-40B4-BE49-F238E27FC236}">
                    <a16:creationId xmlns="" xmlns:a16="http://schemas.microsoft.com/office/drawing/2014/main" id="{838F5F7E-352C-4F8D-9DFD-D5D02EAF5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1811244"/>
                <a:ext cx="1192301" cy="1010537"/>
              </a:xfrm>
              <a:custGeom>
                <a:avLst/>
                <a:gdLst>
                  <a:gd name="T0" fmla="*/ 2708 w 2793"/>
                  <a:gd name="T1" fmla="*/ 401 h 2371"/>
                  <a:gd name="T2" fmla="*/ 2666 w 2793"/>
                  <a:gd name="T3" fmla="*/ 361 h 2371"/>
                  <a:gd name="T4" fmla="*/ 1376 w 2793"/>
                  <a:gd name="T5" fmla="*/ 361 h 2371"/>
                  <a:gd name="T6" fmla="*/ 1000 w 2793"/>
                  <a:gd name="T7" fmla="*/ 12 h 2371"/>
                  <a:gd name="T8" fmla="*/ 971 w 2793"/>
                  <a:gd name="T9" fmla="*/ 0 h 2371"/>
                  <a:gd name="T10" fmla="*/ 380 w 2793"/>
                  <a:gd name="T11" fmla="*/ 0 h 2371"/>
                  <a:gd name="T12" fmla="*/ 349 w 2793"/>
                  <a:gd name="T13" fmla="*/ 14 h 2371"/>
                  <a:gd name="T14" fmla="*/ 12 w 2793"/>
                  <a:gd name="T15" fmla="*/ 374 h 2371"/>
                  <a:gd name="T16" fmla="*/ 0 w 2793"/>
                  <a:gd name="T17" fmla="*/ 405 h 2371"/>
                  <a:gd name="T18" fmla="*/ 85 w 2793"/>
                  <a:gd name="T19" fmla="*/ 2330 h 2371"/>
                  <a:gd name="T20" fmla="*/ 127 w 2793"/>
                  <a:gd name="T21" fmla="*/ 2371 h 2371"/>
                  <a:gd name="T22" fmla="*/ 2750 w 2793"/>
                  <a:gd name="T23" fmla="*/ 2371 h 2371"/>
                  <a:gd name="T24" fmla="*/ 2781 w 2793"/>
                  <a:gd name="T25" fmla="*/ 2358 h 2371"/>
                  <a:gd name="T26" fmla="*/ 2793 w 2793"/>
                  <a:gd name="T27" fmla="*/ 2327 h 2371"/>
                  <a:gd name="T28" fmla="*/ 2708 w 2793"/>
                  <a:gd name="T29" fmla="*/ 401 h 2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93" h="2371">
                    <a:moveTo>
                      <a:pt x="2708" y="401"/>
                    </a:moveTo>
                    <a:cubicBezTo>
                      <a:pt x="2707" y="379"/>
                      <a:pt x="2688" y="361"/>
                      <a:pt x="2666" y="361"/>
                    </a:cubicBezTo>
                    <a:lnTo>
                      <a:pt x="1376" y="361"/>
                    </a:lnTo>
                    <a:lnTo>
                      <a:pt x="1000" y="12"/>
                    </a:lnTo>
                    <a:cubicBezTo>
                      <a:pt x="992" y="4"/>
                      <a:pt x="982" y="0"/>
                      <a:pt x="971" y="0"/>
                    </a:cubicBezTo>
                    <a:lnTo>
                      <a:pt x="380" y="0"/>
                    </a:lnTo>
                    <a:cubicBezTo>
                      <a:pt x="369" y="0"/>
                      <a:pt x="357" y="5"/>
                      <a:pt x="349" y="14"/>
                    </a:cubicBezTo>
                    <a:lnTo>
                      <a:pt x="12" y="374"/>
                    </a:lnTo>
                    <a:cubicBezTo>
                      <a:pt x="4" y="382"/>
                      <a:pt x="0" y="393"/>
                      <a:pt x="0" y="405"/>
                    </a:cubicBezTo>
                    <a:lnTo>
                      <a:pt x="85" y="2330"/>
                    </a:lnTo>
                    <a:cubicBezTo>
                      <a:pt x="86" y="2353"/>
                      <a:pt x="104" y="2371"/>
                      <a:pt x="127" y="2371"/>
                    </a:cubicBezTo>
                    <a:lnTo>
                      <a:pt x="2750" y="2371"/>
                    </a:lnTo>
                    <a:cubicBezTo>
                      <a:pt x="2762" y="2371"/>
                      <a:pt x="2773" y="2366"/>
                      <a:pt x="2781" y="2358"/>
                    </a:cubicBezTo>
                    <a:cubicBezTo>
                      <a:pt x="2789" y="2349"/>
                      <a:pt x="2793" y="2338"/>
                      <a:pt x="2793" y="2327"/>
                    </a:cubicBezTo>
                    <a:lnTo>
                      <a:pt x="2708" y="40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="" xmlns:a16="http://schemas.microsoft.com/office/drawing/2014/main" id="{DA452FC3-E20C-4303-8496-ECB6FF7DF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297" y="2108068"/>
                <a:ext cx="1107254" cy="688700"/>
              </a:xfrm>
              <a:custGeom>
                <a:avLst/>
                <a:gdLst>
                  <a:gd name="T0" fmla="*/ 2500 w 2593"/>
                  <a:gd name="T1" fmla="*/ 1 h 1614"/>
                  <a:gd name="T2" fmla="*/ 42 w 2593"/>
                  <a:gd name="T3" fmla="*/ 83 h 1614"/>
                  <a:gd name="T4" fmla="*/ 1 w 2593"/>
                  <a:gd name="T5" fmla="*/ 126 h 1614"/>
                  <a:gd name="T6" fmla="*/ 49 w 2593"/>
                  <a:gd name="T7" fmla="*/ 1572 h 1614"/>
                  <a:gd name="T8" fmla="*/ 92 w 2593"/>
                  <a:gd name="T9" fmla="*/ 1613 h 1614"/>
                  <a:gd name="T10" fmla="*/ 2551 w 2593"/>
                  <a:gd name="T11" fmla="*/ 1531 h 1614"/>
                  <a:gd name="T12" fmla="*/ 2592 w 2593"/>
                  <a:gd name="T13" fmla="*/ 1488 h 1614"/>
                  <a:gd name="T14" fmla="*/ 2544 w 2593"/>
                  <a:gd name="T15" fmla="*/ 42 h 1614"/>
                  <a:gd name="T16" fmla="*/ 2500 w 2593"/>
                  <a:gd name="T17" fmla="*/ 1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3" h="1614">
                    <a:moveTo>
                      <a:pt x="2500" y="1"/>
                    </a:moveTo>
                    <a:lnTo>
                      <a:pt x="42" y="83"/>
                    </a:lnTo>
                    <a:cubicBezTo>
                      <a:pt x="18" y="83"/>
                      <a:pt x="0" y="103"/>
                      <a:pt x="1" y="126"/>
                    </a:cubicBezTo>
                    <a:lnTo>
                      <a:pt x="49" y="1572"/>
                    </a:lnTo>
                    <a:cubicBezTo>
                      <a:pt x="50" y="1596"/>
                      <a:pt x="69" y="1614"/>
                      <a:pt x="92" y="1613"/>
                    </a:cubicBezTo>
                    <a:lnTo>
                      <a:pt x="2551" y="1531"/>
                    </a:lnTo>
                    <a:cubicBezTo>
                      <a:pt x="2574" y="1531"/>
                      <a:pt x="2593" y="1511"/>
                      <a:pt x="2592" y="1488"/>
                    </a:cubicBezTo>
                    <a:lnTo>
                      <a:pt x="2544" y="42"/>
                    </a:lnTo>
                    <a:cubicBezTo>
                      <a:pt x="2543" y="19"/>
                      <a:pt x="2524" y="0"/>
                      <a:pt x="250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="" xmlns:a16="http://schemas.microsoft.com/office/drawing/2014/main" id="{CBCB9775-104E-42B0-9A4A-D45D5827D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650" y="2026359"/>
                <a:ext cx="1097249" cy="670356"/>
              </a:xfrm>
              <a:custGeom>
                <a:avLst/>
                <a:gdLst>
                  <a:gd name="T0" fmla="*/ 2525 w 2567"/>
                  <a:gd name="T1" fmla="*/ 37 h 1569"/>
                  <a:gd name="T2" fmla="*/ 65 w 2567"/>
                  <a:gd name="T3" fmla="*/ 0 h 1569"/>
                  <a:gd name="T4" fmla="*/ 22 w 2567"/>
                  <a:gd name="T5" fmla="*/ 42 h 1569"/>
                  <a:gd name="T6" fmla="*/ 0 w 2567"/>
                  <a:gd name="T7" fmla="*/ 1488 h 1569"/>
                  <a:gd name="T8" fmla="*/ 42 w 2567"/>
                  <a:gd name="T9" fmla="*/ 1531 h 1569"/>
                  <a:gd name="T10" fmla="*/ 2502 w 2567"/>
                  <a:gd name="T11" fmla="*/ 1568 h 1569"/>
                  <a:gd name="T12" fmla="*/ 2544 w 2567"/>
                  <a:gd name="T13" fmla="*/ 1527 h 1569"/>
                  <a:gd name="T14" fmla="*/ 2566 w 2567"/>
                  <a:gd name="T15" fmla="*/ 80 h 1569"/>
                  <a:gd name="T16" fmla="*/ 2525 w 2567"/>
                  <a:gd name="T17" fmla="*/ 37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7" h="1569">
                    <a:moveTo>
                      <a:pt x="2525" y="37"/>
                    </a:moveTo>
                    <a:lnTo>
                      <a:pt x="65" y="0"/>
                    </a:lnTo>
                    <a:cubicBezTo>
                      <a:pt x="42" y="0"/>
                      <a:pt x="22" y="18"/>
                      <a:pt x="22" y="42"/>
                    </a:cubicBezTo>
                    <a:lnTo>
                      <a:pt x="0" y="1488"/>
                    </a:lnTo>
                    <a:cubicBezTo>
                      <a:pt x="0" y="1512"/>
                      <a:pt x="18" y="1531"/>
                      <a:pt x="42" y="1531"/>
                    </a:cubicBezTo>
                    <a:lnTo>
                      <a:pt x="2502" y="1568"/>
                    </a:lnTo>
                    <a:cubicBezTo>
                      <a:pt x="2525" y="1569"/>
                      <a:pt x="2544" y="1550"/>
                      <a:pt x="2544" y="1527"/>
                    </a:cubicBezTo>
                    <a:lnTo>
                      <a:pt x="2566" y="80"/>
                    </a:lnTo>
                    <a:cubicBezTo>
                      <a:pt x="2567" y="57"/>
                      <a:pt x="2548" y="38"/>
                      <a:pt x="2525" y="37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="" xmlns:a16="http://schemas.microsoft.com/office/drawing/2014/main" id="{AF5B71E6-D903-4878-975E-EC76E03FD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648" y="1951319"/>
                <a:ext cx="1155614" cy="777079"/>
              </a:xfrm>
              <a:custGeom>
                <a:avLst/>
                <a:gdLst>
                  <a:gd name="T0" fmla="*/ 2666 w 2705"/>
                  <a:gd name="T1" fmla="*/ 298 h 1821"/>
                  <a:gd name="T2" fmla="*/ 223 w 2705"/>
                  <a:gd name="T3" fmla="*/ 3 h 1821"/>
                  <a:gd name="T4" fmla="*/ 176 w 2705"/>
                  <a:gd name="T5" fmla="*/ 40 h 1821"/>
                  <a:gd name="T6" fmla="*/ 3 w 2705"/>
                  <a:gd name="T7" fmla="*/ 1476 h 1821"/>
                  <a:gd name="T8" fmla="*/ 40 w 2705"/>
                  <a:gd name="T9" fmla="*/ 1523 h 1821"/>
                  <a:gd name="T10" fmla="*/ 2482 w 2705"/>
                  <a:gd name="T11" fmla="*/ 1818 h 1821"/>
                  <a:gd name="T12" fmla="*/ 2529 w 2705"/>
                  <a:gd name="T13" fmla="*/ 1781 h 1821"/>
                  <a:gd name="T14" fmla="*/ 2702 w 2705"/>
                  <a:gd name="T15" fmla="*/ 345 h 1821"/>
                  <a:gd name="T16" fmla="*/ 2666 w 2705"/>
                  <a:gd name="T17" fmla="*/ 298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5" h="1821">
                    <a:moveTo>
                      <a:pt x="2666" y="298"/>
                    </a:moveTo>
                    <a:lnTo>
                      <a:pt x="223" y="3"/>
                    </a:lnTo>
                    <a:cubicBezTo>
                      <a:pt x="200" y="0"/>
                      <a:pt x="179" y="17"/>
                      <a:pt x="176" y="40"/>
                    </a:cubicBezTo>
                    <a:lnTo>
                      <a:pt x="3" y="1476"/>
                    </a:lnTo>
                    <a:cubicBezTo>
                      <a:pt x="0" y="1499"/>
                      <a:pt x="16" y="1520"/>
                      <a:pt x="40" y="1523"/>
                    </a:cubicBezTo>
                    <a:lnTo>
                      <a:pt x="2482" y="1818"/>
                    </a:lnTo>
                    <a:cubicBezTo>
                      <a:pt x="2505" y="1821"/>
                      <a:pt x="2526" y="1804"/>
                      <a:pt x="2529" y="1781"/>
                    </a:cubicBezTo>
                    <a:lnTo>
                      <a:pt x="2702" y="345"/>
                    </a:lnTo>
                    <a:cubicBezTo>
                      <a:pt x="2705" y="322"/>
                      <a:pt x="2689" y="301"/>
                      <a:pt x="2666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="" xmlns:a16="http://schemas.microsoft.com/office/drawing/2014/main" id="{9A46F8D6-0A79-4789-ABAF-0DA7BFD6F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961" y="1899625"/>
                <a:ext cx="1300691" cy="922157"/>
              </a:xfrm>
              <a:custGeom>
                <a:avLst/>
                <a:gdLst>
                  <a:gd name="T0" fmla="*/ 3037 w 3049"/>
                  <a:gd name="T1" fmla="*/ 15 h 2162"/>
                  <a:gd name="T2" fmla="*/ 3005 w 3049"/>
                  <a:gd name="T3" fmla="*/ 0 h 2162"/>
                  <a:gd name="T4" fmla="*/ 1699 w 3049"/>
                  <a:gd name="T5" fmla="*/ 0 h 2162"/>
                  <a:gd name="T6" fmla="*/ 1670 w 3049"/>
                  <a:gd name="T7" fmla="*/ 11 h 2162"/>
                  <a:gd name="T8" fmla="*/ 1294 w 3049"/>
                  <a:gd name="T9" fmla="*/ 360 h 2162"/>
                  <a:gd name="T10" fmla="*/ 382 w 3049"/>
                  <a:gd name="T11" fmla="*/ 360 h 2162"/>
                  <a:gd name="T12" fmla="*/ 340 w 3049"/>
                  <a:gd name="T13" fmla="*/ 394 h 2162"/>
                  <a:gd name="T14" fmla="*/ 3 w 3049"/>
                  <a:gd name="T15" fmla="*/ 2111 h 2162"/>
                  <a:gd name="T16" fmla="*/ 11 w 3049"/>
                  <a:gd name="T17" fmla="*/ 2146 h 2162"/>
                  <a:gd name="T18" fmla="*/ 44 w 3049"/>
                  <a:gd name="T19" fmla="*/ 2162 h 2162"/>
                  <a:gd name="T20" fmla="*/ 2667 w 3049"/>
                  <a:gd name="T21" fmla="*/ 2162 h 2162"/>
                  <a:gd name="T22" fmla="*/ 2709 w 3049"/>
                  <a:gd name="T23" fmla="*/ 2126 h 2162"/>
                  <a:gd name="T24" fmla="*/ 3047 w 3049"/>
                  <a:gd name="T25" fmla="*/ 49 h 2162"/>
                  <a:gd name="T26" fmla="*/ 3037 w 3049"/>
                  <a:gd name="T27" fmla="*/ 15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49" h="2162">
                    <a:moveTo>
                      <a:pt x="3037" y="15"/>
                    </a:moveTo>
                    <a:cubicBezTo>
                      <a:pt x="3029" y="5"/>
                      <a:pt x="3017" y="0"/>
                      <a:pt x="3005" y="0"/>
                    </a:cubicBezTo>
                    <a:lnTo>
                      <a:pt x="1699" y="0"/>
                    </a:lnTo>
                    <a:cubicBezTo>
                      <a:pt x="1688" y="0"/>
                      <a:pt x="1678" y="4"/>
                      <a:pt x="1670" y="11"/>
                    </a:cubicBezTo>
                    <a:lnTo>
                      <a:pt x="1294" y="360"/>
                    </a:lnTo>
                    <a:lnTo>
                      <a:pt x="382" y="360"/>
                    </a:lnTo>
                    <a:cubicBezTo>
                      <a:pt x="362" y="360"/>
                      <a:pt x="344" y="375"/>
                      <a:pt x="340" y="394"/>
                    </a:cubicBezTo>
                    <a:lnTo>
                      <a:pt x="3" y="2111"/>
                    </a:lnTo>
                    <a:cubicBezTo>
                      <a:pt x="0" y="2124"/>
                      <a:pt x="3" y="2137"/>
                      <a:pt x="11" y="2146"/>
                    </a:cubicBezTo>
                    <a:cubicBezTo>
                      <a:pt x="19" y="2156"/>
                      <a:pt x="31" y="2162"/>
                      <a:pt x="44" y="2162"/>
                    </a:cubicBezTo>
                    <a:lnTo>
                      <a:pt x="2667" y="2162"/>
                    </a:lnTo>
                    <a:cubicBezTo>
                      <a:pt x="2688" y="2162"/>
                      <a:pt x="2706" y="2147"/>
                      <a:pt x="2709" y="2126"/>
                    </a:cubicBezTo>
                    <a:lnTo>
                      <a:pt x="3047" y="49"/>
                    </a:lnTo>
                    <a:cubicBezTo>
                      <a:pt x="3049" y="37"/>
                      <a:pt x="3045" y="24"/>
                      <a:pt x="3037" y="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="" xmlns:a16="http://schemas.microsoft.com/office/drawing/2014/main" id="{76E9D91F-A4B6-4808-A30E-77158AB52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962" y="2549971"/>
                <a:ext cx="1197302" cy="271811"/>
              </a:xfrm>
              <a:custGeom>
                <a:avLst/>
                <a:gdLst>
                  <a:gd name="T0" fmla="*/ 11 w 2807"/>
                  <a:gd name="T1" fmla="*/ 623 h 639"/>
                  <a:gd name="T2" fmla="*/ 44 w 2807"/>
                  <a:gd name="T3" fmla="*/ 639 h 639"/>
                  <a:gd name="T4" fmla="*/ 2667 w 2807"/>
                  <a:gd name="T5" fmla="*/ 639 h 639"/>
                  <a:gd name="T6" fmla="*/ 2709 w 2807"/>
                  <a:gd name="T7" fmla="*/ 603 h 639"/>
                  <a:gd name="T8" fmla="*/ 2807 w 2807"/>
                  <a:gd name="T9" fmla="*/ 0 h 639"/>
                  <a:gd name="T10" fmla="*/ 3 w 2807"/>
                  <a:gd name="T11" fmla="*/ 588 h 639"/>
                  <a:gd name="T12" fmla="*/ 11 w 2807"/>
                  <a:gd name="T13" fmla="*/ 623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7" h="639">
                    <a:moveTo>
                      <a:pt x="11" y="623"/>
                    </a:moveTo>
                    <a:cubicBezTo>
                      <a:pt x="19" y="633"/>
                      <a:pt x="31" y="639"/>
                      <a:pt x="44" y="639"/>
                    </a:cubicBezTo>
                    <a:lnTo>
                      <a:pt x="2667" y="639"/>
                    </a:lnTo>
                    <a:cubicBezTo>
                      <a:pt x="2688" y="639"/>
                      <a:pt x="2706" y="624"/>
                      <a:pt x="2709" y="603"/>
                    </a:cubicBezTo>
                    <a:lnTo>
                      <a:pt x="2807" y="0"/>
                    </a:lnTo>
                    <a:lnTo>
                      <a:pt x="3" y="588"/>
                    </a:lnTo>
                    <a:cubicBezTo>
                      <a:pt x="0" y="601"/>
                      <a:pt x="3" y="614"/>
                      <a:pt x="11" y="623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3" name="Rectangle 112">
              <a:extLst>
                <a:ext uri="{FF2B5EF4-FFF2-40B4-BE49-F238E27FC236}">
                  <a16:creationId xmlns="" xmlns:a16="http://schemas.microsoft.com/office/drawing/2014/main" id="{ADF81A30-8F26-482B-8F40-BBBB31E95FF8}"/>
                </a:ext>
              </a:extLst>
            </p:cNvPr>
            <p:cNvSpPr/>
            <p:nvPr/>
          </p:nvSpPr>
          <p:spPr>
            <a:xfrm>
              <a:off x="6668807" y="1525020"/>
              <a:ext cx="816250" cy="1037079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95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05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="" xmlns:a16="http://schemas.microsoft.com/office/drawing/2014/main" id="{5940F707-6B38-4C0B-A767-AF2C9C5D7E58}"/>
                </a:ext>
              </a:extLst>
            </p:cNvPr>
            <p:cNvGrpSpPr/>
            <p:nvPr/>
          </p:nvGrpSpPr>
          <p:grpSpPr>
            <a:xfrm>
              <a:off x="6391276" y="3138782"/>
              <a:ext cx="1337377" cy="1010538"/>
              <a:chOff x="4867275" y="3132175"/>
              <a:chExt cx="1337377" cy="1010538"/>
            </a:xfrm>
          </p:grpSpPr>
          <p:sp>
            <p:nvSpPr>
              <p:cNvPr id="122" name="Freeform 45">
                <a:extLst>
                  <a:ext uri="{FF2B5EF4-FFF2-40B4-BE49-F238E27FC236}">
                    <a16:creationId xmlns="" xmlns:a16="http://schemas.microsoft.com/office/drawing/2014/main" id="{D1C6ACD2-C683-42AF-B451-F7A2295E5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3132175"/>
                <a:ext cx="1192301" cy="1010537"/>
              </a:xfrm>
              <a:custGeom>
                <a:avLst/>
                <a:gdLst>
                  <a:gd name="T0" fmla="*/ 2708 w 2793"/>
                  <a:gd name="T1" fmla="*/ 401 h 2371"/>
                  <a:gd name="T2" fmla="*/ 2666 w 2793"/>
                  <a:gd name="T3" fmla="*/ 361 h 2371"/>
                  <a:gd name="T4" fmla="*/ 1376 w 2793"/>
                  <a:gd name="T5" fmla="*/ 361 h 2371"/>
                  <a:gd name="T6" fmla="*/ 1000 w 2793"/>
                  <a:gd name="T7" fmla="*/ 12 h 2371"/>
                  <a:gd name="T8" fmla="*/ 971 w 2793"/>
                  <a:gd name="T9" fmla="*/ 0 h 2371"/>
                  <a:gd name="T10" fmla="*/ 380 w 2793"/>
                  <a:gd name="T11" fmla="*/ 0 h 2371"/>
                  <a:gd name="T12" fmla="*/ 349 w 2793"/>
                  <a:gd name="T13" fmla="*/ 14 h 2371"/>
                  <a:gd name="T14" fmla="*/ 12 w 2793"/>
                  <a:gd name="T15" fmla="*/ 374 h 2371"/>
                  <a:gd name="T16" fmla="*/ 0 w 2793"/>
                  <a:gd name="T17" fmla="*/ 405 h 2371"/>
                  <a:gd name="T18" fmla="*/ 85 w 2793"/>
                  <a:gd name="T19" fmla="*/ 2330 h 2371"/>
                  <a:gd name="T20" fmla="*/ 127 w 2793"/>
                  <a:gd name="T21" fmla="*/ 2371 h 2371"/>
                  <a:gd name="T22" fmla="*/ 2750 w 2793"/>
                  <a:gd name="T23" fmla="*/ 2371 h 2371"/>
                  <a:gd name="T24" fmla="*/ 2781 w 2793"/>
                  <a:gd name="T25" fmla="*/ 2358 h 2371"/>
                  <a:gd name="T26" fmla="*/ 2793 w 2793"/>
                  <a:gd name="T27" fmla="*/ 2327 h 2371"/>
                  <a:gd name="T28" fmla="*/ 2708 w 2793"/>
                  <a:gd name="T29" fmla="*/ 401 h 2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93" h="2371">
                    <a:moveTo>
                      <a:pt x="2708" y="401"/>
                    </a:moveTo>
                    <a:cubicBezTo>
                      <a:pt x="2707" y="379"/>
                      <a:pt x="2688" y="361"/>
                      <a:pt x="2666" y="361"/>
                    </a:cubicBezTo>
                    <a:lnTo>
                      <a:pt x="1376" y="361"/>
                    </a:lnTo>
                    <a:lnTo>
                      <a:pt x="1000" y="12"/>
                    </a:lnTo>
                    <a:cubicBezTo>
                      <a:pt x="992" y="4"/>
                      <a:pt x="982" y="0"/>
                      <a:pt x="971" y="0"/>
                    </a:cubicBezTo>
                    <a:lnTo>
                      <a:pt x="380" y="0"/>
                    </a:lnTo>
                    <a:cubicBezTo>
                      <a:pt x="369" y="0"/>
                      <a:pt x="357" y="5"/>
                      <a:pt x="349" y="14"/>
                    </a:cubicBezTo>
                    <a:lnTo>
                      <a:pt x="12" y="374"/>
                    </a:lnTo>
                    <a:cubicBezTo>
                      <a:pt x="4" y="382"/>
                      <a:pt x="0" y="393"/>
                      <a:pt x="0" y="405"/>
                    </a:cubicBezTo>
                    <a:lnTo>
                      <a:pt x="85" y="2330"/>
                    </a:lnTo>
                    <a:cubicBezTo>
                      <a:pt x="86" y="2353"/>
                      <a:pt x="104" y="2371"/>
                      <a:pt x="127" y="2371"/>
                    </a:cubicBezTo>
                    <a:lnTo>
                      <a:pt x="2750" y="2371"/>
                    </a:lnTo>
                    <a:cubicBezTo>
                      <a:pt x="2762" y="2371"/>
                      <a:pt x="2773" y="2366"/>
                      <a:pt x="2781" y="2358"/>
                    </a:cubicBezTo>
                    <a:cubicBezTo>
                      <a:pt x="2789" y="2349"/>
                      <a:pt x="2793" y="2338"/>
                      <a:pt x="2793" y="2327"/>
                    </a:cubicBezTo>
                    <a:lnTo>
                      <a:pt x="2708" y="40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46">
                <a:extLst>
                  <a:ext uri="{FF2B5EF4-FFF2-40B4-BE49-F238E27FC236}">
                    <a16:creationId xmlns="" xmlns:a16="http://schemas.microsoft.com/office/drawing/2014/main" id="{AD8DEF5A-5AB4-42F4-BF34-702FF4C21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297" y="3429000"/>
                <a:ext cx="1107254" cy="688700"/>
              </a:xfrm>
              <a:custGeom>
                <a:avLst/>
                <a:gdLst>
                  <a:gd name="T0" fmla="*/ 2500 w 2593"/>
                  <a:gd name="T1" fmla="*/ 1 h 1614"/>
                  <a:gd name="T2" fmla="*/ 42 w 2593"/>
                  <a:gd name="T3" fmla="*/ 83 h 1614"/>
                  <a:gd name="T4" fmla="*/ 1 w 2593"/>
                  <a:gd name="T5" fmla="*/ 126 h 1614"/>
                  <a:gd name="T6" fmla="*/ 49 w 2593"/>
                  <a:gd name="T7" fmla="*/ 1572 h 1614"/>
                  <a:gd name="T8" fmla="*/ 92 w 2593"/>
                  <a:gd name="T9" fmla="*/ 1613 h 1614"/>
                  <a:gd name="T10" fmla="*/ 2551 w 2593"/>
                  <a:gd name="T11" fmla="*/ 1531 h 1614"/>
                  <a:gd name="T12" fmla="*/ 2592 w 2593"/>
                  <a:gd name="T13" fmla="*/ 1488 h 1614"/>
                  <a:gd name="T14" fmla="*/ 2544 w 2593"/>
                  <a:gd name="T15" fmla="*/ 42 h 1614"/>
                  <a:gd name="T16" fmla="*/ 2500 w 2593"/>
                  <a:gd name="T17" fmla="*/ 1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3" h="1614">
                    <a:moveTo>
                      <a:pt x="2500" y="1"/>
                    </a:moveTo>
                    <a:lnTo>
                      <a:pt x="42" y="83"/>
                    </a:lnTo>
                    <a:cubicBezTo>
                      <a:pt x="18" y="83"/>
                      <a:pt x="0" y="103"/>
                      <a:pt x="1" y="126"/>
                    </a:cubicBezTo>
                    <a:lnTo>
                      <a:pt x="49" y="1572"/>
                    </a:lnTo>
                    <a:cubicBezTo>
                      <a:pt x="50" y="1596"/>
                      <a:pt x="69" y="1614"/>
                      <a:pt x="92" y="1613"/>
                    </a:cubicBezTo>
                    <a:lnTo>
                      <a:pt x="2551" y="1531"/>
                    </a:lnTo>
                    <a:cubicBezTo>
                      <a:pt x="2574" y="1531"/>
                      <a:pt x="2593" y="1511"/>
                      <a:pt x="2592" y="1488"/>
                    </a:cubicBezTo>
                    <a:lnTo>
                      <a:pt x="2544" y="42"/>
                    </a:lnTo>
                    <a:cubicBezTo>
                      <a:pt x="2543" y="19"/>
                      <a:pt x="2524" y="0"/>
                      <a:pt x="250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47">
                <a:extLst>
                  <a:ext uri="{FF2B5EF4-FFF2-40B4-BE49-F238E27FC236}">
                    <a16:creationId xmlns="" xmlns:a16="http://schemas.microsoft.com/office/drawing/2014/main" id="{06052879-3E5C-4684-91D2-1286B50C5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650" y="3347291"/>
                <a:ext cx="1097249" cy="670356"/>
              </a:xfrm>
              <a:custGeom>
                <a:avLst/>
                <a:gdLst>
                  <a:gd name="T0" fmla="*/ 2525 w 2567"/>
                  <a:gd name="T1" fmla="*/ 37 h 1569"/>
                  <a:gd name="T2" fmla="*/ 65 w 2567"/>
                  <a:gd name="T3" fmla="*/ 0 h 1569"/>
                  <a:gd name="T4" fmla="*/ 22 w 2567"/>
                  <a:gd name="T5" fmla="*/ 42 h 1569"/>
                  <a:gd name="T6" fmla="*/ 0 w 2567"/>
                  <a:gd name="T7" fmla="*/ 1488 h 1569"/>
                  <a:gd name="T8" fmla="*/ 42 w 2567"/>
                  <a:gd name="T9" fmla="*/ 1531 h 1569"/>
                  <a:gd name="T10" fmla="*/ 2502 w 2567"/>
                  <a:gd name="T11" fmla="*/ 1568 h 1569"/>
                  <a:gd name="T12" fmla="*/ 2544 w 2567"/>
                  <a:gd name="T13" fmla="*/ 1527 h 1569"/>
                  <a:gd name="T14" fmla="*/ 2566 w 2567"/>
                  <a:gd name="T15" fmla="*/ 80 h 1569"/>
                  <a:gd name="T16" fmla="*/ 2525 w 2567"/>
                  <a:gd name="T17" fmla="*/ 37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7" h="1569">
                    <a:moveTo>
                      <a:pt x="2525" y="37"/>
                    </a:moveTo>
                    <a:lnTo>
                      <a:pt x="65" y="0"/>
                    </a:lnTo>
                    <a:cubicBezTo>
                      <a:pt x="42" y="0"/>
                      <a:pt x="22" y="18"/>
                      <a:pt x="22" y="42"/>
                    </a:cubicBezTo>
                    <a:lnTo>
                      <a:pt x="0" y="1488"/>
                    </a:lnTo>
                    <a:cubicBezTo>
                      <a:pt x="0" y="1512"/>
                      <a:pt x="18" y="1531"/>
                      <a:pt x="42" y="1531"/>
                    </a:cubicBezTo>
                    <a:lnTo>
                      <a:pt x="2502" y="1568"/>
                    </a:lnTo>
                    <a:cubicBezTo>
                      <a:pt x="2525" y="1569"/>
                      <a:pt x="2544" y="1550"/>
                      <a:pt x="2544" y="1527"/>
                    </a:cubicBezTo>
                    <a:lnTo>
                      <a:pt x="2566" y="80"/>
                    </a:lnTo>
                    <a:cubicBezTo>
                      <a:pt x="2567" y="57"/>
                      <a:pt x="2548" y="38"/>
                      <a:pt x="2525" y="37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8">
                <a:extLst>
                  <a:ext uri="{FF2B5EF4-FFF2-40B4-BE49-F238E27FC236}">
                    <a16:creationId xmlns="" xmlns:a16="http://schemas.microsoft.com/office/drawing/2014/main" id="{78037C1A-BAB3-45C6-9610-79F8E170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648" y="3272250"/>
                <a:ext cx="1155614" cy="777079"/>
              </a:xfrm>
              <a:custGeom>
                <a:avLst/>
                <a:gdLst>
                  <a:gd name="T0" fmla="*/ 2666 w 2705"/>
                  <a:gd name="T1" fmla="*/ 298 h 1821"/>
                  <a:gd name="T2" fmla="*/ 223 w 2705"/>
                  <a:gd name="T3" fmla="*/ 3 h 1821"/>
                  <a:gd name="T4" fmla="*/ 176 w 2705"/>
                  <a:gd name="T5" fmla="*/ 40 h 1821"/>
                  <a:gd name="T6" fmla="*/ 3 w 2705"/>
                  <a:gd name="T7" fmla="*/ 1476 h 1821"/>
                  <a:gd name="T8" fmla="*/ 40 w 2705"/>
                  <a:gd name="T9" fmla="*/ 1523 h 1821"/>
                  <a:gd name="T10" fmla="*/ 2482 w 2705"/>
                  <a:gd name="T11" fmla="*/ 1818 h 1821"/>
                  <a:gd name="T12" fmla="*/ 2529 w 2705"/>
                  <a:gd name="T13" fmla="*/ 1781 h 1821"/>
                  <a:gd name="T14" fmla="*/ 2702 w 2705"/>
                  <a:gd name="T15" fmla="*/ 345 h 1821"/>
                  <a:gd name="T16" fmla="*/ 2666 w 2705"/>
                  <a:gd name="T17" fmla="*/ 298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5" h="1821">
                    <a:moveTo>
                      <a:pt x="2666" y="298"/>
                    </a:moveTo>
                    <a:lnTo>
                      <a:pt x="223" y="3"/>
                    </a:lnTo>
                    <a:cubicBezTo>
                      <a:pt x="200" y="0"/>
                      <a:pt x="179" y="17"/>
                      <a:pt x="176" y="40"/>
                    </a:cubicBezTo>
                    <a:lnTo>
                      <a:pt x="3" y="1476"/>
                    </a:lnTo>
                    <a:cubicBezTo>
                      <a:pt x="0" y="1499"/>
                      <a:pt x="16" y="1520"/>
                      <a:pt x="40" y="1523"/>
                    </a:cubicBezTo>
                    <a:lnTo>
                      <a:pt x="2482" y="1818"/>
                    </a:lnTo>
                    <a:cubicBezTo>
                      <a:pt x="2505" y="1821"/>
                      <a:pt x="2526" y="1804"/>
                      <a:pt x="2529" y="1781"/>
                    </a:cubicBezTo>
                    <a:lnTo>
                      <a:pt x="2702" y="345"/>
                    </a:lnTo>
                    <a:cubicBezTo>
                      <a:pt x="2705" y="322"/>
                      <a:pt x="2689" y="301"/>
                      <a:pt x="2666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49">
                <a:extLst>
                  <a:ext uri="{FF2B5EF4-FFF2-40B4-BE49-F238E27FC236}">
                    <a16:creationId xmlns="" xmlns:a16="http://schemas.microsoft.com/office/drawing/2014/main" id="{9E9E9392-E803-4105-8563-341ACDE53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961" y="3220556"/>
                <a:ext cx="1300691" cy="922157"/>
              </a:xfrm>
              <a:custGeom>
                <a:avLst/>
                <a:gdLst>
                  <a:gd name="T0" fmla="*/ 3037 w 3049"/>
                  <a:gd name="T1" fmla="*/ 15 h 2162"/>
                  <a:gd name="T2" fmla="*/ 3005 w 3049"/>
                  <a:gd name="T3" fmla="*/ 0 h 2162"/>
                  <a:gd name="T4" fmla="*/ 1699 w 3049"/>
                  <a:gd name="T5" fmla="*/ 0 h 2162"/>
                  <a:gd name="T6" fmla="*/ 1670 w 3049"/>
                  <a:gd name="T7" fmla="*/ 11 h 2162"/>
                  <a:gd name="T8" fmla="*/ 1294 w 3049"/>
                  <a:gd name="T9" fmla="*/ 360 h 2162"/>
                  <a:gd name="T10" fmla="*/ 382 w 3049"/>
                  <a:gd name="T11" fmla="*/ 360 h 2162"/>
                  <a:gd name="T12" fmla="*/ 340 w 3049"/>
                  <a:gd name="T13" fmla="*/ 394 h 2162"/>
                  <a:gd name="T14" fmla="*/ 3 w 3049"/>
                  <a:gd name="T15" fmla="*/ 2111 h 2162"/>
                  <a:gd name="T16" fmla="*/ 11 w 3049"/>
                  <a:gd name="T17" fmla="*/ 2146 h 2162"/>
                  <a:gd name="T18" fmla="*/ 44 w 3049"/>
                  <a:gd name="T19" fmla="*/ 2162 h 2162"/>
                  <a:gd name="T20" fmla="*/ 2667 w 3049"/>
                  <a:gd name="T21" fmla="*/ 2162 h 2162"/>
                  <a:gd name="T22" fmla="*/ 2709 w 3049"/>
                  <a:gd name="T23" fmla="*/ 2126 h 2162"/>
                  <a:gd name="T24" fmla="*/ 3047 w 3049"/>
                  <a:gd name="T25" fmla="*/ 49 h 2162"/>
                  <a:gd name="T26" fmla="*/ 3037 w 3049"/>
                  <a:gd name="T27" fmla="*/ 15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49" h="2162">
                    <a:moveTo>
                      <a:pt x="3037" y="15"/>
                    </a:moveTo>
                    <a:cubicBezTo>
                      <a:pt x="3029" y="5"/>
                      <a:pt x="3017" y="0"/>
                      <a:pt x="3005" y="0"/>
                    </a:cubicBezTo>
                    <a:lnTo>
                      <a:pt x="1699" y="0"/>
                    </a:lnTo>
                    <a:cubicBezTo>
                      <a:pt x="1688" y="0"/>
                      <a:pt x="1678" y="4"/>
                      <a:pt x="1670" y="11"/>
                    </a:cubicBezTo>
                    <a:lnTo>
                      <a:pt x="1294" y="360"/>
                    </a:lnTo>
                    <a:lnTo>
                      <a:pt x="382" y="360"/>
                    </a:lnTo>
                    <a:cubicBezTo>
                      <a:pt x="362" y="360"/>
                      <a:pt x="344" y="375"/>
                      <a:pt x="340" y="394"/>
                    </a:cubicBezTo>
                    <a:lnTo>
                      <a:pt x="3" y="2111"/>
                    </a:lnTo>
                    <a:cubicBezTo>
                      <a:pt x="0" y="2124"/>
                      <a:pt x="3" y="2137"/>
                      <a:pt x="11" y="2146"/>
                    </a:cubicBezTo>
                    <a:cubicBezTo>
                      <a:pt x="19" y="2156"/>
                      <a:pt x="31" y="2162"/>
                      <a:pt x="44" y="2162"/>
                    </a:cubicBezTo>
                    <a:lnTo>
                      <a:pt x="2667" y="2162"/>
                    </a:lnTo>
                    <a:cubicBezTo>
                      <a:pt x="2688" y="2162"/>
                      <a:pt x="2706" y="2147"/>
                      <a:pt x="2709" y="2126"/>
                    </a:cubicBezTo>
                    <a:lnTo>
                      <a:pt x="3047" y="49"/>
                    </a:lnTo>
                    <a:cubicBezTo>
                      <a:pt x="3049" y="37"/>
                      <a:pt x="3045" y="24"/>
                      <a:pt x="3037" y="15"/>
                    </a:cubicBezTo>
                    <a:close/>
                  </a:path>
                </a:pathLst>
              </a:custGeom>
              <a:solidFill>
                <a:srgbClr val="0F49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50">
                <a:extLst>
                  <a:ext uri="{FF2B5EF4-FFF2-40B4-BE49-F238E27FC236}">
                    <a16:creationId xmlns="" xmlns:a16="http://schemas.microsoft.com/office/drawing/2014/main" id="{10844341-2655-4DC5-9A7A-FD0B4CAFE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962" y="3870902"/>
                <a:ext cx="1197302" cy="271811"/>
              </a:xfrm>
              <a:custGeom>
                <a:avLst/>
                <a:gdLst>
                  <a:gd name="T0" fmla="*/ 11 w 2807"/>
                  <a:gd name="T1" fmla="*/ 623 h 639"/>
                  <a:gd name="T2" fmla="*/ 44 w 2807"/>
                  <a:gd name="T3" fmla="*/ 639 h 639"/>
                  <a:gd name="T4" fmla="*/ 2667 w 2807"/>
                  <a:gd name="T5" fmla="*/ 639 h 639"/>
                  <a:gd name="T6" fmla="*/ 2709 w 2807"/>
                  <a:gd name="T7" fmla="*/ 603 h 639"/>
                  <a:gd name="T8" fmla="*/ 2807 w 2807"/>
                  <a:gd name="T9" fmla="*/ 0 h 639"/>
                  <a:gd name="T10" fmla="*/ 3 w 2807"/>
                  <a:gd name="T11" fmla="*/ 588 h 639"/>
                  <a:gd name="T12" fmla="*/ 11 w 2807"/>
                  <a:gd name="T13" fmla="*/ 623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7" h="639">
                    <a:moveTo>
                      <a:pt x="11" y="623"/>
                    </a:moveTo>
                    <a:cubicBezTo>
                      <a:pt x="19" y="633"/>
                      <a:pt x="31" y="639"/>
                      <a:pt x="44" y="639"/>
                    </a:cubicBezTo>
                    <a:lnTo>
                      <a:pt x="2667" y="639"/>
                    </a:lnTo>
                    <a:cubicBezTo>
                      <a:pt x="2688" y="639"/>
                      <a:pt x="2706" y="624"/>
                      <a:pt x="2709" y="603"/>
                    </a:cubicBezTo>
                    <a:lnTo>
                      <a:pt x="2807" y="0"/>
                    </a:lnTo>
                    <a:lnTo>
                      <a:pt x="3" y="588"/>
                    </a:lnTo>
                    <a:cubicBezTo>
                      <a:pt x="0" y="601"/>
                      <a:pt x="3" y="614"/>
                      <a:pt x="11" y="623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="" xmlns:a16="http://schemas.microsoft.com/office/drawing/2014/main" id="{6F26C031-FEC0-4937-9117-6DD6ADCC43C7}"/>
                </a:ext>
              </a:extLst>
            </p:cNvPr>
            <p:cNvSpPr/>
            <p:nvPr/>
          </p:nvSpPr>
          <p:spPr>
            <a:xfrm>
              <a:off x="6668807" y="3112240"/>
              <a:ext cx="816250" cy="1037079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95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06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="" xmlns:a16="http://schemas.microsoft.com/office/drawing/2014/main" id="{EF384B47-596B-4C46-9EAB-99DE77528833}"/>
                </a:ext>
              </a:extLst>
            </p:cNvPr>
            <p:cNvGrpSpPr/>
            <p:nvPr/>
          </p:nvGrpSpPr>
          <p:grpSpPr>
            <a:xfrm>
              <a:off x="6391276" y="4726002"/>
              <a:ext cx="1337377" cy="1010538"/>
              <a:chOff x="4867275" y="4453106"/>
              <a:chExt cx="1337377" cy="1010538"/>
            </a:xfrm>
          </p:grpSpPr>
          <p:sp>
            <p:nvSpPr>
              <p:cNvPr id="144" name="Freeform 45">
                <a:extLst>
                  <a:ext uri="{FF2B5EF4-FFF2-40B4-BE49-F238E27FC236}">
                    <a16:creationId xmlns="" xmlns:a16="http://schemas.microsoft.com/office/drawing/2014/main" id="{C570FE67-3A9F-4D03-8AB6-FAD3D062F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4453106"/>
                <a:ext cx="1192301" cy="1010537"/>
              </a:xfrm>
              <a:custGeom>
                <a:avLst/>
                <a:gdLst>
                  <a:gd name="T0" fmla="*/ 2708 w 2793"/>
                  <a:gd name="T1" fmla="*/ 401 h 2371"/>
                  <a:gd name="T2" fmla="*/ 2666 w 2793"/>
                  <a:gd name="T3" fmla="*/ 361 h 2371"/>
                  <a:gd name="T4" fmla="*/ 1376 w 2793"/>
                  <a:gd name="T5" fmla="*/ 361 h 2371"/>
                  <a:gd name="T6" fmla="*/ 1000 w 2793"/>
                  <a:gd name="T7" fmla="*/ 12 h 2371"/>
                  <a:gd name="T8" fmla="*/ 971 w 2793"/>
                  <a:gd name="T9" fmla="*/ 0 h 2371"/>
                  <a:gd name="T10" fmla="*/ 380 w 2793"/>
                  <a:gd name="T11" fmla="*/ 0 h 2371"/>
                  <a:gd name="T12" fmla="*/ 349 w 2793"/>
                  <a:gd name="T13" fmla="*/ 14 h 2371"/>
                  <a:gd name="T14" fmla="*/ 12 w 2793"/>
                  <a:gd name="T15" fmla="*/ 374 h 2371"/>
                  <a:gd name="T16" fmla="*/ 0 w 2793"/>
                  <a:gd name="T17" fmla="*/ 405 h 2371"/>
                  <a:gd name="T18" fmla="*/ 85 w 2793"/>
                  <a:gd name="T19" fmla="*/ 2330 h 2371"/>
                  <a:gd name="T20" fmla="*/ 127 w 2793"/>
                  <a:gd name="T21" fmla="*/ 2371 h 2371"/>
                  <a:gd name="T22" fmla="*/ 2750 w 2793"/>
                  <a:gd name="T23" fmla="*/ 2371 h 2371"/>
                  <a:gd name="T24" fmla="*/ 2781 w 2793"/>
                  <a:gd name="T25" fmla="*/ 2358 h 2371"/>
                  <a:gd name="T26" fmla="*/ 2793 w 2793"/>
                  <a:gd name="T27" fmla="*/ 2327 h 2371"/>
                  <a:gd name="T28" fmla="*/ 2708 w 2793"/>
                  <a:gd name="T29" fmla="*/ 401 h 2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93" h="2371">
                    <a:moveTo>
                      <a:pt x="2708" y="401"/>
                    </a:moveTo>
                    <a:cubicBezTo>
                      <a:pt x="2707" y="379"/>
                      <a:pt x="2688" y="361"/>
                      <a:pt x="2666" y="361"/>
                    </a:cubicBezTo>
                    <a:lnTo>
                      <a:pt x="1376" y="361"/>
                    </a:lnTo>
                    <a:lnTo>
                      <a:pt x="1000" y="12"/>
                    </a:lnTo>
                    <a:cubicBezTo>
                      <a:pt x="992" y="4"/>
                      <a:pt x="982" y="0"/>
                      <a:pt x="971" y="0"/>
                    </a:cubicBezTo>
                    <a:lnTo>
                      <a:pt x="380" y="0"/>
                    </a:lnTo>
                    <a:cubicBezTo>
                      <a:pt x="369" y="0"/>
                      <a:pt x="357" y="5"/>
                      <a:pt x="349" y="14"/>
                    </a:cubicBezTo>
                    <a:lnTo>
                      <a:pt x="12" y="374"/>
                    </a:lnTo>
                    <a:cubicBezTo>
                      <a:pt x="4" y="382"/>
                      <a:pt x="0" y="393"/>
                      <a:pt x="0" y="405"/>
                    </a:cubicBezTo>
                    <a:lnTo>
                      <a:pt x="85" y="2330"/>
                    </a:lnTo>
                    <a:cubicBezTo>
                      <a:pt x="86" y="2353"/>
                      <a:pt x="104" y="2371"/>
                      <a:pt x="127" y="2371"/>
                    </a:cubicBezTo>
                    <a:lnTo>
                      <a:pt x="2750" y="2371"/>
                    </a:lnTo>
                    <a:cubicBezTo>
                      <a:pt x="2762" y="2371"/>
                      <a:pt x="2773" y="2366"/>
                      <a:pt x="2781" y="2358"/>
                    </a:cubicBezTo>
                    <a:cubicBezTo>
                      <a:pt x="2789" y="2349"/>
                      <a:pt x="2793" y="2338"/>
                      <a:pt x="2793" y="2327"/>
                    </a:cubicBezTo>
                    <a:lnTo>
                      <a:pt x="2708" y="401"/>
                    </a:lnTo>
                    <a:close/>
                  </a:path>
                </a:pathLst>
              </a:custGeom>
              <a:solidFill>
                <a:srgbClr val="F2C96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46">
                <a:extLst>
                  <a:ext uri="{FF2B5EF4-FFF2-40B4-BE49-F238E27FC236}">
                    <a16:creationId xmlns="" xmlns:a16="http://schemas.microsoft.com/office/drawing/2014/main" id="{2AFE1ED1-1771-4C60-8EB0-4A16DA3B1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297" y="4749931"/>
                <a:ext cx="1107254" cy="688700"/>
              </a:xfrm>
              <a:custGeom>
                <a:avLst/>
                <a:gdLst>
                  <a:gd name="T0" fmla="*/ 2500 w 2593"/>
                  <a:gd name="T1" fmla="*/ 1 h 1614"/>
                  <a:gd name="T2" fmla="*/ 42 w 2593"/>
                  <a:gd name="T3" fmla="*/ 83 h 1614"/>
                  <a:gd name="T4" fmla="*/ 1 w 2593"/>
                  <a:gd name="T5" fmla="*/ 126 h 1614"/>
                  <a:gd name="T6" fmla="*/ 49 w 2593"/>
                  <a:gd name="T7" fmla="*/ 1572 h 1614"/>
                  <a:gd name="T8" fmla="*/ 92 w 2593"/>
                  <a:gd name="T9" fmla="*/ 1613 h 1614"/>
                  <a:gd name="T10" fmla="*/ 2551 w 2593"/>
                  <a:gd name="T11" fmla="*/ 1531 h 1614"/>
                  <a:gd name="T12" fmla="*/ 2592 w 2593"/>
                  <a:gd name="T13" fmla="*/ 1488 h 1614"/>
                  <a:gd name="T14" fmla="*/ 2544 w 2593"/>
                  <a:gd name="T15" fmla="*/ 42 h 1614"/>
                  <a:gd name="T16" fmla="*/ 2500 w 2593"/>
                  <a:gd name="T17" fmla="*/ 1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3" h="1614">
                    <a:moveTo>
                      <a:pt x="2500" y="1"/>
                    </a:moveTo>
                    <a:lnTo>
                      <a:pt x="42" y="83"/>
                    </a:lnTo>
                    <a:cubicBezTo>
                      <a:pt x="18" y="83"/>
                      <a:pt x="0" y="103"/>
                      <a:pt x="1" y="126"/>
                    </a:cubicBezTo>
                    <a:lnTo>
                      <a:pt x="49" y="1572"/>
                    </a:lnTo>
                    <a:cubicBezTo>
                      <a:pt x="50" y="1596"/>
                      <a:pt x="69" y="1614"/>
                      <a:pt x="92" y="1613"/>
                    </a:cubicBezTo>
                    <a:lnTo>
                      <a:pt x="2551" y="1531"/>
                    </a:lnTo>
                    <a:cubicBezTo>
                      <a:pt x="2574" y="1531"/>
                      <a:pt x="2593" y="1511"/>
                      <a:pt x="2592" y="1488"/>
                    </a:cubicBezTo>
                    <a:lnTo>
                      <a:pt x="2544" y="42"/>
                    </a:lnTo>
                    <a:cubicBezTo>
                      <a:pt x="2543" y="19"/>
                      <a:pt x="2524" y="0"/>
                      <a:pt x="250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47">
                <a:extLst>
                  <a:ext uri="{FF2B5EF4-FFF2-40B4-BE49-F238E27FC236}">
                    <a16:creationId xmlns="" xmlns:a16="http://schemas.microsoft.com/office/drawing/2014/main" id="{EEDF8400-1D85-4AB4-892A-A5FF599A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650" y="4668221"/>
                <a:ext cx="1097249" cy="670356"/>
              </a:xfrm>
              <a:custGeom>
                <a:avLst/>
                <a:gdLst>
                  <a:gd name="T0" fmla="*/ 2525 w 2567"/>
                  <a:gd name="T1" fmla="*/ 37 h 1569"/>
                  <a:gd name="T2" fmla="*/ 65 w 2567"/>
                  <a:gd name="T3" fmla="*/ 0 h 1569"/>
                  <a:gd name="T4" fmla="*/ 22 w 2567"/>
                  <a:gd name="T5" fmla="*/ 42 h 1569"/>
                  <a:gd name="T6" fmla="*/ 0 w 2567"/>
                  <a:gd name="T7" fmla="*/ 1488 h 1569"/>
                  <a:gd name="T8" fmla="*/ 42 w 2567"/>
                  <a:gd name="T9" fmla="*/ 1531 h 1569"/>
                  <a:gd name="T10" fmla="*/ 2502 w 2567"/>
                  <a:gd name="T11" fmla="*/ 1568 h 1569"/>
                  <a:gd name="T12" fmla="*/ 2544 w 2567"/>
                  <a:gd name="T13" fmla="*/ 1527 h 1569"/>
                  <a:gd name="T14" fmla="*/ 2566 w 2567"/>
                  <a:gd name="T15" fmla="*/ 80 h 1569"/>
                  <a:gd name="T16" fmla="*/ 2525 w 2567"/>
                  <a:gd name="T17" fmla="*/ 37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7" h="1569">
                    <a:moveTo>
                      <a:pt x="2525" y="37"/>
                    </a:moveTo>
                    <a:lnTo>
                      <a:pt x="65" y="0"/>
                    </a:lnTo>
                    <a:cubicBezTo>
                      <a:pt x="42" y="0"/>
                      <a:pt x="22" y="18"/>
                      <a:pt x="22" y="42"/>
                    </a:cubicBezTo>
                    <a:lnTo>
                      <a:pt x="0" y="1488"/>
                    </a:lnTo>
                    <a:cubicBezTo>
                      <a:pt x="0" y="1512"/>
                      <a:pt x="18" y="1531"/>
                      <a:pt x="42" y="1531"/>
                    </a:cubicBezTo>
                    <a:lnTo>
                      <a:pt x="2502" y="1568"/>
                    </a:lnTo>
                    <a:cubicBezTo>
                      <a:pt x="2525" y="1569"/>
                      <a:pt x="2544" y="1550"/>
                      <a:pt x="2544" y="1527"/>
                    </a:cubicBezTo>
                    <a:lnTo>
                      <a:pt x="2566" y="80"/>
                    </a:lnTo>
                    <a:cubicBezTo>
                      <a:pt x="2567" y="57"/>
                      <a:pt x="2548" y="38"/>
                      <a:pt x="2525" y="37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48">
                <a:extLst>
                  <a:ext uri="{FF2B5EF4-FFF2-40B4-BE49-F238E27FC236}">
                    <a16:creationId xmlns="" xmlns:a16="http://schemas.microsoft.com/office/drawing/2014/main" id="{64B61D36-212B-43BE-A7EC-C3609AC2D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648" y="4593181"/>
                <a:ext cx="1155614" cy="777079"/>
              </a:xfrm>
              <a:custGeom>
                <a:avLst/>
                <a:gdLst>
                  <a:gd name="T0" fmla="*/ 2666 w 2705"/>
                  <a:gd name="T1" fmla="*/ 298 h 1821"/>
                  <a:gd name="T2" fmla="*/ 223 w 2705"/>
                  <a:gd name="T3" fmla="*/ 3 h 1821"/>
                  <a:gd name="T4" fmla="*/ 176 w 2705"/>
                  <a:gd name="T5" fmla="*/ 40 h 1821"/>
                  <a:gd name="T6" fmla="*/ 3 w 2705"/>
                  <a:gd name="T7" fmla="*/ 1476 h 1821"/>
                  <a:gd name="T8" fmla="*/ 40 w 2705"/>
                  <a:gd name="T9" fmla="*/ 1523 h 1821"/>
                  <a:gd name="T10" fmla="*/ 2482 w 2705"/>
                  <a:gd name="T11" fmla="*/ 1818 h 1821"/>
                  <a:gd name="T12" fmla="*/ 2529 w 2705"/>
                  <a:gd name="T13" fmla="*/ 1781 h 1821"/>
                  <a:gd name="T14" fmla="*/ 2702 w 2705"/>
                  <a:gd name="T15" fmla="*/ 345 h 1821"/>
                  <a:gd name="T16" fmla="*/ 2666 w 2705"/>
                  <a:gd name="T17" fmla="*/ 298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5" h="1821">
                    <a:moveTo>
                      <a:pt x="2666" y="298"/>
                    </a:moveTo>
                    <a:lnTo>
                      <a:pt x="223" y="3"/>
                    </a:lnTo>
                    <a:cubicBezTo>
                      <a:pt x="200" y="0"/>
                      <a:pt x="179" y="17"/>
                      <a:pt x="176" y="40"/>
                    </a:cubicBezTo>
                    <a:lnTo>
                      <a:pt x="3" y="1476"/>
                    </a:lnTo>
                    <a:cubicBezTo>
                      <a:pt x="0" y="1499"/>
                      <a:pt x="16" y="1520"/>
                      <a:pt x="40" y="1523"/>
                    </a:cubicBezTo>
                    <a:lnTo>
                      <a:pt x="2482" y="1818"/>
                    </a:lnTo>
                    <a:cubicBezTo>
                      <a:pt x="2505" y="1821"/>
                      <a:pt x="2526" y="1804"/>
                      <a:pt x="2529" y="1781"/>
                    </a:cubicBezTo>
                    <a:lnTo>
                      <a:pt x="2702" y="345"/>
                    </a:lnTo>
                    <a:cubicBezTo>
                      <a:pt x="2705" y="322"/>
                      <a:pt x="2689" y="301"/>
                      <a:pt x="2666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49">
                <a:extLst>
                  <a:ext uri="{FF2B5EF4-FFF2-40B4-BE49-F238E27FC236}">
                    <a16:creationId xmlns="" xmlns:a16="http://schemas.microsoft.com/office/drawing/2014/main" id="{BA735EDD-01A0-4EBC-98FA-9ECF67F7E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961" y="4541487"/>
                <a:ext cx="1300691" cy="922157"/>
              </a:xfrm>
              <a:custGeom>
                <a:avLst/>
                <a:gdLst>
                  <a:gd name="T0" fmla="*/ 3037 w 3049"/>
                  <a:gd name="T1" fmla="*/ 15 h 2162"/>
                  <a:gd name="T2" fmla="*/ 3005 w 3049"/>
                  <a:gd name="T3" fmla="*/ 0 h 2162"/>
                  <a:gd name="T4" fmla="*/ 1699 w 3049"/>
                  <a:gd name="T5" fmla="*/ 0 h 2162"/>
                  <a:gd name="T6" fmla="*/ 1670 w 3049"/>
                  <a:gd name="T7" fmla="*/ 11 h 2162"/>
                  <a:gd name="T8" fmla="*/ 1294 w 3049"/>
                  <a:gd name="T9" fmla="*/ 360 h 2162"/>
                  <a:gd name="T10" fmla="*/ 382 w 3049"/>
                  <a:gd name="T11" fmla="*/ 360 h 2162"/>
                  <a:gd name="T12" fmla="*/ 340 w 3049"/>
                  <a:gd name="T13" fmla="*/ 394 h 2162"/>
                  <a:gd name="T14" fmla="*/ 3 w 3049"/>
                  <a:gd name="T15" fmla="*/ 2111 h 2162"/>
                  <a:gd name="T16" fmla="*/ 11 w 3049"/>
                  <a:gd name="T17" fmla="*/ 2146 h 2162"/>
                  <a:gd name="T18" fmla="*/ 44 w 3049"/>
                  <a:gd name="T19" fmla="*/ 2162 h 2162"/>
                  <a:gd name="T20" fmla="*/ 2667 w 3049"/>
                  <a:gd name="T21" fmla="*/ 2162 h 2162"/>
                  <a:gd name="T22" fmla="*/ 2709 w 3049"/>
                  <a:gd name="T23" fmla="*/ 2126 h 2162"/>
                  <a:gd name="T24" fmla="*/ 3047 w 3049"/>
                  <a:gd name="T25" fmla="*/ 49 h 2162"/>
                  <a:gd name="T26" fmla="*/ 3037 w 3049"/>
                  <a:gd name="T27" fmla="*/ 15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49" h="2162">
                    <a:moveTo>
                      <a:pt x="3037" y="15"/>
                    </a:moveTo>
                    <a:cubicBezTo>
                      <a:pt x="3029" y="5"/>
                      <a:pt x="3017" y="0"/>
                      <a:pt x="3005" y="0"/>
                    </a:cubicBezTo>
                    <a:lnTo>
                      <a:pt x="1699" y="0"/>
                    </a:lnTo>
                    <a:cubicBezTo>
                      <a:pt x="1688" y="0"/>
                      <a:pt x="1678" y="4"/>
                      <a:pt x="1670" y="11"/>
                    </a:cubicBezTo>
                    <a:lnTo>
                      <a:pt x="1294" y="360"/>
                    </a:lnTo>
                    <a:lnTo>
                      <a:pt x="382" y="360"/>
                    </a:lnTo>
                    <a:cubicBezTo>
                      <a:pt x="362" y="360"/>
                      <a:pt x="344" y="375"/>
                      <a:pt x="340" y="394"/>
                    </a:cubicBezTo>
                    <a:lnTo>
                      <a:pt x="3" y="2111"/>
                    </a:lnTo>
                    <a:cubicBezTo>
                      <a:pt x="0" y="2124"/>
                      <a:pt x="3" y="2137"/>
                      <a:pt x="11" y="2146"/>
                    </a:cubicBezTo>
                    <a:cubicBezTo>
                      <a:pt x="19" y="2156"/>
                      <a:pt x="31" y="2162"/>
                      <a:pt x="44" y="2162"/>
                    </a:cubicBezTo>
                    <a:lnTo>
                      <a:pt x="2667" y="2162"/>
                    </a:lnTo>
                    <a:cubicBezTo>
                      <a:pt x="2688" y="2162"/>
                      <a:pt x="2706" y="2147"/>
                      <a:pt x="2709" y="2126"/>
                    </a:cubicBezTo>
                    <a:lnTo>
                      <a:pt x="3047" y="49"/>
                    </a:lnTo>
                    <a:cubicBezTo>
                      <a:pt x="3049" y="37"/>
                      <a:pt x="3045" y="24"/>
                      <a:pt x="3037" y="15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50">
                <a:extLst>
                  <a:ext uri="{FF2B5EF4-FFF2-40B4-BE49-F238E27FC236}">
                    <a16:creationId xmlns="" xmlns:a16="http://schemas.microsoft.com/office/drawing/2014/main" id="{39AD9578-D9D4-4077-8DFD-36414585B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962" y="5191833"/>
                <a:ext cx="1197302" cy="271811"/>
              </a:xfrm>
              <a:custGeom>
                <a:avLst/>
                <a:gdLst>
                  <a:gd name="T0" fmla="*/ 11 w 2807"/>
                  <a:gd name="T1" fmla="*/ 623 h 639"/>
                  <a:gd name="T2" fmla="*/ 44 w 2807"/>
                  <a:gd name="T3" fmla="*/ 639 h 639"/>
                  <a:gd name="T4" fmla="*/ 2667 w 2807"/>
                  <a:gd name="T5" fmla="*/ 639 h 639"/>
                  <a:gd name="T6" fmla="*/ 2709 w 2807"/>
                  <a:gd name="T7" fmla="*/ 603 h 639"/>
                  <a:gd name="T8" fmla="*/ 2807 w 2807"/>
                  <a:gd name="T9" fmla="*/ 0 h 639"/>
                  <a:gd name="T10" fmla="*/ 3 w 2807"/>
                  <a:gd name="T11" fmla="*/ 588 h 639"/>
                  <a:gd name="T12" fmla="*/ 11 w 2807"/>
                  <a:gd name="T13" fmla="*/ 623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7" h="639">
                    <a:moveTo>
                      <a:pt x="11" y="623"/>
                    </a:moveTo>
                    <a:cubicBezTo>
                      <a:pt x="19" y="633"/>
                      <a:pt x="31" y="639"/>
                      <a:pt x="44" y="639"/>
                    </a:cubicBezTo>
                    <a:lnTo>
                      <a:pt x="2667" y="639"/>
                    </a:lnTo>
                    <a:cubicBezTo>
                      <a:pt x="2688" y="639"/>
                      <a:pt x="2706" y="624"/>
                      <a:pt x="2709" y="603"/>
                    </a:cubicBezTo>
                    <a:lnTo>
                      <a:pt x="2807" y="0"/>
                    </a:lnTo>
                    <a:lnTo>
                      <a:pt x="3" y="588"/>
                    </a:lnTo>
                    <a:cubicBezTo>
                      <a:pt x="0" y="601"/>
                      <a:pt x="3" y="614"/>
                      <a:pt x="11" y="623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7" name="Rectangle 156">
              <a:extLst>
                <a:ext uri="{FF2B5EF4-FFF2-40B4-BE49-F238E27FC236}">
                  <a16:creationId xmlns="" xmlns:a16="http://schemas.microsoft.com/office/drawing/2014/main" id="{7C9940F1-4B45-4BFD-97D0-1F3C96AC0C21}"/>
                </a:ext>
              </a:extLst>
            </p:cNvPr>
            <p:cNvSpPr/>
            <p:nvPr/>
          </p:nvSpPr>
          <p:spPr>
            <a:xfrm>
              <a:off x="6668807" y="4699461"/>
              <a:ext cx="816250" cy="1037079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95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07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="" xmlns:a16="http://schemas.microsoft.com/office/drawing/2014/main" id="{4D4E109F-3B02-46F0-AEA9-5F7F86C1BDB9}"/>
                </a:ext>
              </a:extLst>
            </p:cNvPr>
            <p:cNvGrpSpPr/>
            <p:nvPr/>
          </p:nvGrpSpPr>
          <p:grpSpPr>
            <a:xfrm>
              <a:off x="7996592" y="1402984"/>
              <a:ext cx="2196970" cy="963210"/>
              <a:chOff x="2541672" y="1236349"/>
              <a:chExt cx="2929293" cy="1284280"/>
            </a:xfrm>
          </p:grpSpPr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CB32BB8A-51D0-4E96-86C5-06C3520CA7A9}"/>
                  </a:ext>
                </a:extLst>
              </p:cNvPr>
              <p:cNvSpPr txBox="1"/>
              <p:nvPr/>
            </p:nvSpPr>
            <p:spPr>
              <a:xfrm>
                <a:off x="2541672" y="1236349"/>
                <a:ext cx="2926080" cy="54812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1600" b="1" cap="all" dirty="0"/>
                  <a:t>Standard Work EOLAS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E67F4F5A-F6AA-4A60-906D-D35246FF3F07}"/>
                  </a:ext>
                </a:extLst>
              </p:cNvPr>
              <p:cNvSpPr txBox="1"/>
              <p:nvPr/>
            </p:nvSpPr>
            <p:spPr>
              <a:xfrm>
                <a:off x="2541672" y="1781965"/>
                <a:ext cx="2929293" cy="7386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Creation of Standard work docs to be saved on Eolas and review of current manuals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EC002083-5084-42D2-B5B8-295BC9A19E36}"/>
                </a:ext>
              </a:extLst>
            </p:cNvPr>
            <p:cNvGrpSpPr/>
            <p:nvPr/>
          </p:nvGrpSpPr>
          <p:grpSpPr>
            <a:xfrm>
              <a:off x="7996592" y="2708252"/>
              <a:ext cx="2196970" cy="1250797"/>
              <a:chOff x="2541672" y="852900"/>
              <a:chExt cx="2929293" cy="1667729"/>
            </a:xfrm>
          </p:grpSpPr>
          <p:sp>
            <p:nvSpPr>
              <p:cNvPr id="81" name="TextBox 80">
                <a:extLst>
                  <a:ext uri="{FF2B5EF4-FFF2-40B4-BE49-F238E27FC236}">
                    <a16:creationId xmlns="" xmlns:a16="http://schemas.microsoft.com/office/drawing/2014/main" id="{C3BC6D37-F69B-48EF-900F-8741ABD267CF}"/>
                  </a:ext>
                </a:extLst>
              </p:cNvPr>
              <p:cNvSpPr txBox="1"/>
              <p:nvPr/>
            </p:nvSpPr>
            <p:spPr>
              <a:xfrm>
                <a:off x="2541672" y="852900"/>
                <a:ext cx="2926080" cy="94676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1600" b="1" cap="all" dirty="0">
                    <a:solidFill>
                      <a:srgbClr val="00B050"/>
                    </a:solidFill>
                  </a:rPr>
                  <a:t>AUTOMATION OF NATIONAL CEASES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id="{3065FA7C-2A36-45E0-BCC8-8474BB2AA9A2}"/>
                  </a:ext>
                </a:extLst>
              </p:cNvPr>
              <p:cNvSpPr txBox="1"/>
              <p:nvPr/>
            </p:nvSpPr>
            <p:spPr>
              <a:xfrm>
                <a:off x="2541672" y="1781965"/>
                <a:ext cx="2929293" cy="7386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Investigate If it would be possible to fully automate flows where the majority of the steps are updates of db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="" xmlns:a16="http://schemas.microsoft.com/office/drawing/2014/main" id="{5478C4E9-6C1D-4377-8E5D-D1FE53495DC4}"/>
                </a:ext>
              </a:extLst>
            </p:cNvPr>
            <p:cNvGrpSpPr/>
            <p:nvPr/>
          </p:nvGrpSpPr>
          <p:grpSpPr>
            <a:xfrm>
              <a:off x="7996592" y="4833834"/>
              <a:ext cx="2196970" cy="809322"/>
              <a:chOff x="2541672" y="1236349"/>
              <a:chExt cx="2929293" cy="1079096"/>
            </a:xfrm>
          </p:grpSpPr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6947ABA7-4C09-4EC9-A3BB-C542C1F28783}"/>
                  </a:ext>
                </a:extLst>
              </p:cNvPr>
              <p:cNvSpPr txBox="1"/>
              <p:nvPr/>
            </p:nvSpPr>
            <p:spPr>
              <a:xfrm>
                <a:off x="2541672" y="1236349"/>
                <a:ext cx="2926080" cy="54812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1600" b="1" cap="all" dirty="0">
                    <a:solidFill>
                      <a:srgbClr val="FE7600"/>
                    </a:solidFill>
                  </a:rPr>
                  <a:t>UNIFIED reporting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id="{CF0C30A5-F421-429E-BAF6-DA4BC9E59896}"/>
                  </a:ext>
                </a:extLst>
              </p:cNvPr>
              <p:cNvSpPr txBox="1"/>
              <p:nvPr/>
            </p:nvSpPr>
            <p:spPr>
              <a:xfrm>
                <a:off x="2541672" y="1781965"/>
                <a:ext cx="2929293" cy="53348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prstClr val="white">
                        <a:lumMod val="75000"/>
                      </a:prstClr>
                    </a:solidFill>
                  </a:rPr>
                  <a:t>One report for orders and steps with no difference for Ceases and New Provides</a:t>
                </a:r>
              </a:p>
            </p:txBody>
          </p:sp>
        </p:grpSp>
      </p:grpSp>
      <p:sp>
        <p:nvSpPr>
          <p:cNvPr id="156" name="Rectangle 155">
            <a:extLst>
              <a:ext uri="{FF2B5EF4-FFF2-40B4-BE49-F238E27FC236}">
                <a16:creationId xmlns="" xmlns:a16="http://schemas.microsoft.com/office/drawing/2014/main" id="{EA7FC317-E1AD-42B5-8E9A-D6B760BE7F91}"/>
              </a:ext>
            </a:extLst>
          </p:cNvPr>
          <p:cNvSpPr/>
          <p:nvPr/>
        </p:nvSpPr>
        <p:spPr>
          <a:xfrm>
            <a:off x="2205892" y="3623714"/>
            <a:ext cx="829074" cy="85408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49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="" xmlns:a16="http://schemas.microsoft.com/office/drawing/2014/main" id="{849D5C76-9038-4158-A573-840A03FC2030}"/>
              </a:ext>
            </a:extLst>
          </p:cNvPr>
          <p:cNvSpPr/>
          <p:nvPr/>
        </p:nvSpPr>
        <p:spPr>
          <a:xfrm>
            <a:off x="2186439" y="2328311"/>
            <a:ext cx="829074" cy="85408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49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EF384B47-596B-4C46-9EAB-99DE77528833}"/>
              </a:ext>
            </a:extLst>
          </p:cNvPr>
          <p:cNvGrpSpPr/>
          <p:nvPr/>
        </p:nvGrpSpPr>
        <p:grpSpPr>
          <a:xfrm>
            <a:off x="1865542" y="4732596"/>
            <a:ext cx="1337377" cy="878877"/>
            <a:chOff x="4867275" y="4453106"/>
            <a:chExt cx="1337377" cy="1010538"/>
          </a:xfrm>
        </p:grpSpPr>
        <p:sp>
          <p:nvSpPr>
            <p:cNvPr id="95" name="Freeform 45">
              <a:extLst>
                <a:ext uri="{FF2B5EF4-FFF2-40B4-BE49-F238E27FC236}">
                  <a16:creationId xmlns="" xmlns:a16="http://schemas.microsoft.com/office/drawing/2014/main" id="{C570FE67-3A9F-4D03-8AB6-FAD3D062F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5" y="4453106"/>
              <a:ext cx="1192301" cy="1010537"/>
            </a:xfrm>
            <a:custGeom>
              <a:avLst/>
              <a:gdLst>
                <a:gd name="T0" fmla="*/ 2708 w 2793"/>
                <a:gd name="T1" fmla="*/ 401 h 2371"/>
                <a:gd name="T2" fmla="*/ 2666 w 2793"/>
                <a:gd name="T3" fmla="*/ 361 h 2371"/>
                <a:gd name="T4" fmla="*/ 1376 w 2793"/>
                <a:gd name="T5" fmla="*/ 361 h 2371"/>
                <a:gd name="T6" fmla="*/ 1000 w 2793"/>
                <a:gd name="T7" fmla="*/ 12 h 2371"/>
                <a:gd name="T8" fmla="*/ 971 w 2793"/>
                <a:gd name="T9" fmla="*/ 0 h 2371"/>
                <a:gd name="T10" fmla="*/ 380 w 2793"/>
                <a:gd name="T11" fmla="*/ 0 h 2371"/>
                <a:gd name="T12" fmla="*/ 349 w 2793"/>
                <a:gd name="T13" fmla="*/ 14 h 2371"/>
                <a:gd name="T14" fmla="*/ 12 w 2793"/>
                <a:gd name="T15" fmla="*/ 374 h 2371"/>
                <a:gd name="T16" fmla="*/ 0 w 2793"/>
                <a:gd name="T17" fmla="*/ 405 h 2371"/>
                <a:gd name="T18" fmla="*/ 85 w 2793"/>
                <a:gd name="T19" fmla="*/ 2330 h 2371"/>
                <a:gd name="T20" fmla="*/ 127 w 2793"/>
                <a:gd name="T21" fmla="*/ 2371 h 2371"/>
                <a:gd name="T22" fmla="*/ 2750 w 2793"/>
                <a:gd name="T23" fmla="*/ 2371 h 2371"/>
                <a:gd name="T24" fmla="*/ 2781 w 2793"/>
                <a:gd name="T25" fmla="*/ 2358 h 2371"/>
                <a:gd name="T26" fmla="*/ 2793 w 2793"/>
                <a:gd name="T27" fmla="*/ 2327 h 2371"/>
                <a:gd name="T28" fmla="*/ 2708 w 2793"/>
                <a:gd name="T29" fmla="*/ 401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3" h="2371">
                  <a:moveTo>
                    <a:pt x="2708" y="401"/>
                  </a:moveTo>
                  <a:cubicBezTo>
                    <a:pt x="2707" y="379"/>
                    <a:pt x="2688" y="361"/>
                    <a:pt x="2666" y="361"/>
                  </a:cubicBezTo>
                  <a:lnTo>
                    <a:pt x="1376" y="361"/>
                  </a:lnTo>
                  <a:lnTo>
                    <a:pt x="1000" y="12"/>
                  </a:lnTo>
                  <a:cubicBezTo>
                    <a:pt x="992" y="4"/>
                    <a:pt x="982" y="0"/>
                    <a:pt x="971" y="0"/>
                  </a:cubicBezTo>
                  <a:lnTo>
                    <a:pt x="380" y="0"/>
                  </a:lnTo>
                  <a:cubicBezTo>
                    <a:pt x="369" y="0"/>
                    <a:pt x="357" y="5"/>
                    <a:pt x="349" y="14"/>
                  </a:cubicBezTo>
                  <a:lnTo>
                    <a:pt x="12" y="374"/>
                  </a:lnTo>
                  <a:cubicBezTo>
                    <a:pt x="4" y="382"/>
                    <a:pt x="0" y="393"/>
                    <a:pt x="0" y="405"/>
                  </a:cubicBezTo>
                  <a:lnTo>
                    <a:pt x="85" y="2330"/>
                  </a:lnTo>
                  <a:cubicBezTo>
                    <a:pt x="86" y="2353"/>
                    <a:pt x="104" y="2371"/>
                    <a:pt x="127" y="2371"/>
                  </a:cubicBezTo>
                  <a:lnTo>
                    <a:pt x="2750" y="2371"/>
                  </a:lnTo>
                  <a:cubicBezTo>
                    <a:pt x="2762" y="2371"/>
                    <a:pt x="2773" y="2366"/>
                    <a:pt x="2781" y="2358"/>
                  </a:cubicBezTo>
                  <a:cubicBezTo>
                    <a:pt x="2789" y="2349"/>
                    <a:pt x="2793" y="2338"/>
                    <a:pt x="2793" y="2327"/>
                  </a:cubicBezTo>
                  <a:lnTo>
                    <a:pt x="2708" y="40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46">
              <a:extLst>
                <a:ext uri="{FF2B5EF4-FFF2-40B4-BE49-F238E27FC236}">
                  <a16:creationId xmlns="" xmlns:a16="http://schemas.microsoft.com/office/drawing/2014/main" id="{2AFE1ED1-1771-4C60-8EB0-4A16DA3B1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297" y="4749931"/>
              <a:ext cx="1107254" cy="688700"/>
            </a:xfrm>
            <a:custGeom>
              <a:avLst/>
              <a:gdLst>
                <a:gd name="T0" fmla="*/ 2500 w 2593"/>
                <a:gd name="T1" fmla="*/ 1 h 1614"/>
                <a:gd name="T2" fmla="*/ 42 w 2593"/>
                <a:gd name="T3" fmla="*/ 83 h 1614"/>
                <a:gd name="T4" fmla="*/ 1 w 2593"/>
                <a:gd name="T5" fmla="*/ 126 h 1614"/>
                <a:gd name="T6" fmla="*/ 49 w 2593"/>
                <a:gd name="T7" fmla="*/ 1572 h 1614"/>
                <a:gd name="T8" fmla="*/ 92 w 2593"/>
                <a:gd name="T9" fmla="*/ 1613 h 1614"/>
                <a:gd name="T10" fmla="*/ 2551 w 2593"/>
                <a:gd name="T11" fmla="*/ 1531 h 1614"/>
                <a:gd name="T12" fmla="*/ 2592 w 2593"/>
                <a:gd name="T13" fmla="*/ 1488 h 1614"/>
                <a:gd name="T14" fmla="*/ 2544 w 2593"/>
                <a:gd name="T15" fmla="*/ 42 h 1614"/>
                <a:gd name="T16" fmla="*/ 2500 w 2593"/>
                <a:gd name="T17" fmla="*/ 1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3" h="1614">
                  <a:moveTo>
                    <a:pt x="2500" y="1"/>
                  </a:moveTo>
                  <a:lnTo>
                    <a:pt x="42" y="83"/>
                  </a:lnTo>
                  <a:cubicBezTo>
                    <a:pt x="18" y="83"/>
                    <a:pt x="0" y="103"/>
                    <a:pt x="1" y="126"/>
                  </a:cubicBezTo>
                  <a:lnTo>
                    <a:pt x="49" y="1572"/>
                  </a:lnTo>
                  <a:cubicBezTo>
                    <a:pt x="50" y="1596"/>
                    <a:pt x="69" y="1614"/>
                    <a:pt x="92" y="1613"/>
                  </a:cubicBezTo>
                  <a:lnTo>
                    <a:pt x="2551" y="1531"/>
                  </a:lnTo>
                  <a:cubicBezTo>
                    <a:pt x="2574" y="1531"/>
                    <a:pt x="2593" y="1511"/>
                    <a:pt x="2592" y="1488"/>
                  </a:cubicBezTo>
                  <a:lnTo>
                    <a:pt x="2544" y="42"/>
                  </a:lnTo>
                  <a:cubicBezTo>
                    <a:pt x="2543" y="19"/>
                    <a:pt x="2524" y="0"/>
                    <a:pt x="250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99" name="Freeform 47">
              <a:extLst>
                <a:ext uri="{FF2B5EF4-FFF2-40B4-BE49-F238E27FC236}">
                  <a16:creationId xmlns="" xmlns:a16="http://schemas.microsoft.com/office/drawing/2014/main" id="{EEDF8400-1D85-4AB4-892A-A5FF599A3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650" y="4668221"/>
              <a:ext cx="1097249" cy="670356"/>
            </a:xfrm>
            <a:custGeom>
              <a:avLst/>
              <a:gdLst>
                <a:gd name="T0" fmla="*/ 2525 w 2567"/>
                <a:gd name="T1" fmla="*/ 37 h 1569"/>
                <a:gd name="T2" fmla="*/ 65 w 2567"/>
                <a:gd name="T3" fmla="*/ 0 h 1569"/>
                <a:gd name="T4" fmla="*/ 22 w 2567"/>
                <a:gd name="T5" fmla="*/ 42 h 1569"/>
                <a:gd name="T6" fmla="*/ 0 w 2567"/>
                <a:gd name="T7" fmla="*/ 1488 h 1569"/>
                <a:gd name="T8" fmla="*/ 42 w 2567"/>
                <a:gd name="T9" fmla="*/ 1531 h 1569"/>
                <a:gd name="T10" fmla="*/ 2502 w 2567"/>
                <a:gd name="T11" fmla="*/ 1568 h 1569"/>
                <a:gd name="T12" fmla="*/ 2544 w 2567"/>
                <a:gd name="T13" fmla="*/ 1527 h 1569"/>
                <a:gd name="T14" fmla="*/ 2566 w 2567"/>
                <a:gd name="T15" fmla="*/ 80 h 1569"/>
                <a:gd name="T16" fmla="*/ 2525 w 2567"/>
                <a:gd name="T17" fmla="*/ 37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7" h="1569">
                  <a:moveTo>
                    <a:pt x="2525" y="37"/>
                  </a:moveTo>
                  <a:lnTo>
                    <a:pt x="65" y="0"/>
                  </a:lnTo>
                  <a:cubicBezTo>
                    <a:pt x="42" y="0"/>
                    <a:pt x="22" y="18"/>
                    <a:pt x="22" y="42"/>
                  </a:cubicBezTo>
                  <a:lnTo>
                    <a:pt x="0" y="1488"/>
                  </a:lnTo>
                  <a:cubicBezTo>
                    <a:pt x="0" y="1512"/>
                    <a:pt x="18" y="1531"/>
                    <a:pt x="42" y="1531"/>
                  </a:cubicBezTo>
                  <a:lnTo>
                    <a:pt x="2502" y="1568"/>
                  </a:lnTo>
                  <a:cubicBezTo>
                    <a:pt x="2525" y="1569"/>
                    <a:pt x="2544" y="1550"/>
                    <a:pt x="2544" y="1527"/>
                  </a:cubicBezTo>
                  <a:lnTo>
                    <a:pt x="2566" y="80"/>
                  </a:lnTo>
                  <a:cubicBezTo>
                    <a:pt x="2567" y="57"/>
                    <a:pt x="2548" y="38"/>
                    <a:pt x="2525" y="3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48">
              <a:extLst>
                <a:ext uri="{FF2B5EF4-FFF2-40B4-BE49-F238E27FC236}">
                  <a16:creationId xmlns="" xmlns:a16="http://schemas.microsoft.com/office/drawing/2014/main" id="{64B61D36-212B-43BE-A7EC-C3609AC2D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648" y="4593181"/>
              <a:ext cx="1155614" cy="777079"/>
            </a:xfrm>
            <a:custGeom>
              <a:avLst/>
              <a:gdLst>
                <a:gd name="T0" fmla="*/ 2666 w 2705"/>
                <a:gd name="T1" fmla="*/ 298 h 1821"/>
                <a:gd name="T2" fmla="*/ 223 w 2705"/>
                <a:gd name="T3" fmla="*/ 3 h 1821"/>
                <a:gd name="T4" fmla="*/ 176 w 2705"/>
                <a:gd name="T5" fmla="*/ 40 h 1821"/>
                <a:gd name="T6" fmla="*/ 3 w 2705"/>
                <a:gd name="T7" fmla="*/ 1476 h 1821"/>
                <a:gd name="T8" fmla="*/ 40 w 2705"/>
                <a:gd name="T9" fmla="*/ 1523 h 1821"/>
                <a:gd name="T10" fmla="*/ 2482 w 2705"/>
                <a:gd name="T11" fmla="*/ 1818 h 1821"/>
                <a:gd name="T12" fmla="*/ 2529 w 2705"/>
                <a:gd name="T13" fmla="*/ 1781 h 1821"/>
                <a:gd name="T14" fmla="*/ 2702 w 2705"/>
                <a:gd name="T15" fmla="*/ 345 h 1821"/>
                <a:gd name="T16" fmla="*/ 2666 w 2705"/>
                <a:gd name="T17" fmla="*/ 298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5" h="1821">
                  <a:moveTo>
                    <a:pt x="2666" y="298"/>
                  </a:moveTo>
                  <a:lnTo>
                    <a:pt x="223" y="3"/>
                  </a:lnTo>
                  <a:cubicBezTo>
                    <a:pt x="200" y="0"/>
                    <a:pt x="179" y="17"/>
                    <a:pt x="176" y="40"/>
                  </a:cubicBezTo>
                  <a:lnTo>
                    <a:pt x="3" y="1476"/>
                  </a:lnTo>
                  <a:cubicBezTo>
                    <a:pt x="0" y="1499"/>
                    <a:pt x="16" y="1520"/>
                    <a:pt x="40" y="1523"/>
                  </a:cubicBezTo>
                  <a:lnTo>
                    <a:pt x="2482" y="1818"/>
                  </a:lnTo>
                  <a:cubicBezTo>
                    <a:pt x="2505" y="1821"/>
                    <a:pt x="2526" y="1804"/>
                    <a:pt x="2529" y="1781"/>
                  </a:cubicBezTo>
                  <a:lnTo>
                    <a:pt x="2702" y="345"/>
                  </a:lnTo>
                  <a:cubicBezTo>
                    <a:pt x="2705" y="322"/>
                    <a:pt x="2689" y="301"/>
                    <a:pt x="2666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06" name="Freeform 49">
              <a:extLst>
                <a:ext uri="{FF2B5EF4-FFF2-40B4-BE49-F238E27FC236}">
                  <a16:creationId xmlns="" xmlns:a16="http://schemas.microsoft.com/office/drawing/2014/main" id="{BA735EDD-01A0-4EBC-98FA-9ECF67F7E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961" y="4541487"/>
              <a:ext cx="1300691" cy="922157"/>
            </a:xfrm>
            <a:custGeom>
              <a:avLst/>
              <a:gdLst>
                <a:gd name="T0" fmla="*/ 3037 w 3049"/>
                <a:gd name="T1" fmla="*/ 15 h 2162"/>
                <a:gd name="T2" fmla="*/ 3005 w 3049"/>
                <a:gd name="T3" fmla="*/ 0 h 2162"/>
                <a:gd name="T4" fmla="*/ 1699 w 3049"/>
                <a:gd name="T5" fmla="*/ 0 h 2162"/>
                <a:gd name="T6" fmla="*/ 1670 w 3049"/>
                <a:gd name="T7" fmla="*/ 11 h 2162"/>
                <a:gd name="T8" fmla="*/ 1294 w 3049"/>
                <a:gd name="T9" fmla="*/ 360 h 2162"/>
                <a:gd name="T10" fmla="*/ 382 w 3049"/>
                <a:gd name="T11" fmla="*/ 360 h 2162"/>
                <a:gd name="T12" fmla="*/ 340 w 3049"/>
                <a:gd name="T13" fmla="*/ 394 h 2162"/>
                <a:gd name="T14" fmla="*/ 3 w 3049"/>
                <a:gd name="T15" fmla="*/ 2111 h 2162"/>
                <a:gd name="T16" fmla="*/ 11 w 3049"/>
                <a:gd name="T17" fmla="*/ 2146 h 2162"/>
                <a:gd name="T18" fmla="*/ 44 w 3049"/>
                <a:gd name="T19" fmla="*/ 2162 h 2162"/>
                <a:gd name="T20" fmla="*/ 2667 w 3049"/>
                <a:gd name="T21" fmla="*/ 2162 h 2162"/>
                <a:gd name="T22" fmla="*/ 2709 w 3049"/>
                <a:gd name="T23" fmla="*/ 2126 h 2162"/>
                <a:gd name="T24" fmla="*/ 3047 w 3049"/>
                <a:gd name="T25" fmla="*/ 49 h 2162"/>
                <a:gd name="T26" fmla="*/ 3037 w 3049"/>
                <a:gd name="T27" fmla="*/ 15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9" h="2162">
                  <a:moveTo>
                    <a:pt x="3037" y="15"/>
                  </a:moveTo>
                  <a:cubicBezTo>
                    <a:pt x="3029" y="5"/>
                    <a:pt x="3017" y="0"/>
                    <a:pt x="3005" y="0"/>
                  </a:cubicBezTo>
                  <a:lnTo>
                    <a:pt x="1699" y="0"/>
                  </a:lnTo>
                  <a:cubicBezTo>
                    <a:pt x="1688" y="0"/>
                    <a:pt x="1678" y="4"/>
                    <a:pt x="1670" y="11"/>
                  </a:cubicBezTo>
                  <a:lnTo>
                    <a:pt x="1294" y="360"/>
                  </a:lnTo>
                  <a:lnTo>
                    <a:pt x="382" y="360"/>
                  </a:lnTo>
                  <a:cubicBezTo>
                    <a:pt x="362" y="360"/>
                    <a:pt x="344" y="375"/>
                    <a:pt x="340" y="394"/>
                  </a:cubicBezTo>
                  <a:lnTo>
                    <a:pt x="3" y="2111"/>
                  </a:lnTo>
                  <a:cubicBezTo>
                    <a:pt x="0" y="2124"/>
                    <a:pt x="3" y="2137"/>
                    <a:pt x="11" y="2146"/>
                  </a:cubicBezTo>
                  <a:cubicBezTo>
                    <a:pt x="19" y="2156"/>
                    <a:pt x="31" y="2162"/>
                    <a:pt x="44" y="2162"/>
                  </a:cubicBezTo>
                  <a:lnTo>
                    <a:pt x="2667" y="2162"/>
                  </a:lnTo>
                  <a:cubicBezTo>
                    <a:pt x="2688" y="2162"/>
                    <a:pt x="2706" y="2147"/>
                    <a:pt x="2709" y="2126"/>
                  </a:cubicBezTo>
                  <a:lnTo>
                    <a:pt x="3047" y="49"/>
                  </a:lnTo>
                  <a:cubicBezTo>
                    <a:pt x="3049" y="37"/>
                    <a:pt x="3045" y="24"/>
                    <a:pt x="3037" y="15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07" name="Freeform 50">
              <a:extLst>
                <a:ext uri="{FF2B5EF4-FFF2-40B4-BE49-F238E27FC236}">
                  <a16:creationId xmlns="" xmlns:a16="http://schemas.microsoft.com/office/drawing/2014/main" id="{39AD9578-D9D4-4077-8DFD-36414585B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962" y="5191833"/>
              <a:ext cx="1197302" cy="271811"/>
            </a:xfrm>
            <a:custGeom>
              <a:avLst/>
              <a:gdLst>
                <a:gd name="T0" fmla="*/ 11 w 2807"/>
                <a:gd name="T1" fmla="*/ 623 h 639"/>
                <a:gd name="T2" fmla="*/ 44 w 2807"/>
                <a:gd name="T3" fmla="*/ 639 h 639"/>
                <a:gd name="T4" fmla="*/ 2667 w 2807"/>
                <a:gd name="T5" fmla="*/ 639 h 639"/>
                <a:gd name="T6" fmla="*/ 2709 w 2807"/>
                <a:gd name="T7" fmla="*/ 603 h 639"/>
                <a:gd name="T8" fmla="*/ 2807 w 2807"/>
                <a:gd name="T9" fmla="*/ 0 h 639"/>
                <a:gd name="T10" fmla="*/ 3 w 2807"/>
                <a:gd name="T11" fmla="*/ 588 h 639"/>
                <a:gd name="T12" fmla="*/ 11 w 2807"/>
                <a:gd name="T13" fmla="*/ 623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7" h="639">
                  <a:moveTo>
                    <a:pt x="11" y="623"/>
                  </a:moveTo>
                  <a:cubicBezTo>
                    <a:pt x="19" y="633"/>
                    <a:pt x="31" y="639"/>
                    <a:pt x="44" y="639"/>
                  </a:cubicBezTo>
                  <a:lnTo>
                    <a:pt x="2667" y="639"/>
                  </a:lnTo>
                  <a:cubicBezTo>
                    <a:pt x="2688" y="639"/>
                    <a:pt x="2706" y="624"/>
                    <a:pt x="2709" y="603"/>
                  </a:cubicBezTo>
                  <a:lnTo>
                    <a:pt x="2807" y="0"/>
                  </a:lnTo>
                  <a:lnTo>
                    <a:pt x="3" y="588"/>
                  </a:lnTo>
                  <a:cubicBezTo>
                    <a:pt x="0" y="601"/>
                    <a:pt x="3" y="614"/>
                    <a:pt x="11" y="623"/>
                  </a:cubicBez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="" xmlns:a16="http://schemas.microsoft.com/office/drawing/2014/main" id="{740D2B04-3EB5-4974-86A3-13ADA43B0004}"/>
              </a:ext>
            </a:extLst>
          </p:cNvPr>
          <p:cNvSpPr/>
          <p:nvPr/>
        </p:nvSpPr>
        <p:spPr>
          <a:xfrm>
            <a:off x="2186439" y="1116720"/>
            <a:ext cx="829074" cy="85408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49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="" xmlns:a16="http://schemas.microsoft.com/office/drawing/2014/main" id="{ADF81A30-8F26-482B-8F40-BBBB31E95FF8}"/>
              </a:ext>
            </a:extLst>
          </p:cNvPr>
          <p:cNvSpPr/>
          <p:nvPr/>
        </p:nvSpPr>
        <p:spPr>
          <a:xfrm>
            <a:off x="2220431" y="4879952"/>
            <a:ext cx="829074" cy="85408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49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C8F90156-8B0E-4BEB-9DE5-47657C6A523E}"/>
              </a:ext>
            </a:extLst>
          </p:cNvPr>
          <p:cNvSpPr txBox="1"/>
          <p:nvPr/>
        </p:nvSpPr>
        <p:spPr>
          <a:xfrm>
            <a:off x="3462520" y="4745464"/>
            <a:ext cx="2194560" cy="33855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600" b="1" cap="all" dirty="0">
                <a:solidFill>
                  <a:srgbClr val="002060"/>
                </a:solidFill>
              </a:rPr>
              <a:t>ADDITION OF COST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A46D2AC3-7F2C-44DF-A1CF-6ABDB2972D48}"/>
              </a:ext>
            </a:extLst>
          </p:cNvPr>
          <p:cNvSpPr txBox="1"/>
          <p:nvPr/>
        </p:nvSpPr>
        <p:spPr>
          <a:xfrm>
            <a:off x="3400460" y="4990748"/>
            <a:ext cx="2196970" cy="70788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000" dirty="0">
                <a:solidFill>
                  <a:prstClr val="white">
                    <a:lumMod val="75000"/>
                  </a:prstClr>
                </a:solidFill>
              </a:rPr>
              <a:t>Addition of Cost figures as per Cost Transformation report in reports and as a tool to prioritise ceases</a:t>
            </a:r>
          </a:p>
          <a:p>
            <a:pPr algn="just"/>
            <a:endParaRPr 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54817" y="4802827"/>
            <a:ext cx="1336001" cy="808646"/>
            <a:chOff x="6454817" y="4704313"/>
            <a:chExt cx="1336001" cy="922041"/>
          </a:xfrm>
        </p:grpSpPr>
        <p:grpSp>
          <p:nvGrpSpPr>
            <p:cNvPr id="7" name="Group 6"/>
            <p:cNvGrpSpPr/>
            <p:nvPr/>
          </p:nvGrpSpPr>
          <p:grpSpPr>
            <a:xfrm>
              <a:off x="6454817" y="4704313"/>
              <a:ext cx="1336001" cy="873531"/>
              <a:chOff x="6381444" y="4721861"/>
              <a:chExt cx="1336001" cy="873531"/>
            </a:xfrm>
          </p:grpSpPr>
          <p:sp>
            <p:nvSpPr>
              <p:cNvPr id="129" name="Freeform 45">
                <a:extLst>
                  <a:ext uri="{FF2B5EF4-FFF2-40B4-BE49-F238E27FC236}">
                    <a16:creationId xmlns="" xmlns:a16="http://schemas.microsoft.com/office/drawing/2014/main" id="{C570FE67-3A9F-4D03-8AB6-FAD3D062F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444" y="4721861"/>
                <a:ext cx="1192301" cy="832221"/>
              </a:xfrm>
              <a:custGeom>
                <a:avLst/>
                <a:gdLst>
                  <a:gd name="T0" fmla="*/ 2708 w 2793"/>
                  <a:gd name="T1" fmla="*/ 401 h 2371"/>
                  <a:gd name="T2" fmla="*/ 2666 w 2793"/>
                  <a:gd name="T3" fmla="*/ 361 h 2371"/>
                  <a:gd name="T4" fmla="*/ 1376 w 2793"/>
                  <a:gd name="T5" fmla="*/ 361 h 2371"/>
                  <a:gd name="T6" fmla="*/ 1000 w 2793"/>
                  <a:gd name="T7" fmla="*/ 12 h 2371"/>
                  <a:gd name="T8" fmla="*/ 971 w 2793"/>
                  <a:gd name="T9" fmla="*/ 0 h 2371"/>
                  <a:gd name="T10" fmla="*/ 380 w 2793"/>
                  <a:gd name="T11" fmla="*/ 0 h 2371"/>
                  <a:gd name="T12" fmla="*/ 349 w 2793"/>
                  <a:gd name="T13" fmla="*/ 14 h 2371"/>
                  <a:gd name="T14" fmla="*/ 12 w 2793"/>
                  <a:gd name="T15" fmla="*/ 374 h 2371"/>
                  <a:gd name="T16" fmla="*/ 0 w 2793"/>
                  <a:gd name="T17" fmla="*/ 405 h 2371"/>
                  <a:gd name="T18" fmla="*/ 85 w 2793"/>
                  <a:gd name="T19" fmla="*/ 2330 h 2371"/>
                  <a:gd name="T20" fmla="*/ 127 w 2793"/>
                  <a:gd name="T21" fmla="*/ 2371 h 2371"/>
                  <a:gd name="T22" fmla="*/ 2750 w 2793"/>
                  <a:gd name="T23" fmla="*/ 2371 h 2371"/>
                  <a:gd name="T24" fmla="*/ 2781 w 2793"/>
                  <a:gd name="T25" fmla="*/ 2358 h 2371"/>
                  <a:gd name="T26" fmla="*/ 2793 w 2793"/>
                  <a:gd name="T27" fmla="*/ 2327 h 2371"/>
                  <a:gd name="T28" fmla="*/ 2708 w 2793"/>
                  <a:gd name="T29" fmla="*/ 401 h 2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93" h="2371">
                    <a:moveTo>
                      <a:pt x="2708" y="401"/>
                    </a:moveTo>
                    <a:cubicBezTo>
                      <a:pt x="2707" y="379"/>
                      <a:pt x="2688" y="361"/>
                      <a:pt x="2666" y="361"/>
                    </a:cubicBezTo>
                    <a:lnTo>
                      <a:pt x="1376" y="361"/>
                    </a:lnTo>
                    <a:lnTo>
                      <a:pt x="1000" y="12"/>
                    </a:lnTo>
                    <a:cubicBezTo>
                      <a:pt x="992" y="4"/>
                      <a:pt x="982" y="0"/>
                      <a:pt x="971" y="0"/>
                    </a:cubicBezTo>
                    <a:lnTo>
                      <a:pt x="380" y="0"/>
                    </a:lnTo>
                    <a:cubicBezTo>
                      <a:pt x="369" y="0"/>
                      <a:pt x="357" y="5"/>
                      <a:pt x="349" y="14"/>
                    </a:cubicBezTo>
                    <a:lnTo>
                      <a:pt x="12" y="374"/>
                    </a:lnTo>
                    <a:cubicBezTo>
                      <a:pt x="4" y="382"/>
                      <a:pt x="0" y="393"/>
                      <a:pt x="0" y="405"/>
                    </a:cubicBezTo>
                    <a:lnTo>
                      <a:pt x="85" y="2330"/>
                    </a:lnTo>
                    <a:cubicBezTo>
                      <a:pt x="86" y="2353"/>
                      <a:pt x="104" y="2371"/>
                      <a:pt x="127" y="2371"/>
                    </a:cubicBezTo>
                    <a:lnTo>
                      <a:pt x="2750" y="2371"/>
                    </a:lnTo>
                    <a:cubicBezTo>
                      <a:pt x="2762" y="2371"/>
                      <a:pt x="2773" y="2366"/>
                      <a:pt x="2781" y="2358"/>
                    </a:cubicBezTo>
                    <a:cubicBezTo>
                      <a:pt x="2789" y="2349"/>
                      <a:pt x="2793" y="2338"/>
                      <a:pt x="2793" y="2327"/>
                    </a:cubicBezTo>
                    <a:lnTo>
                      <a:pt x="2708" y="40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49">
                <a:extLst>
                  <a:ext uri="{FF2B5EF4-FFF2-40B4-BE49-F238E27FC236}">
                    <a16:creationId xmlns="" xmlns:a16="http://schemas.microsoft.com/office/drawing/2014/main" id="{BA735EDD-01A0-4EBC-98FA-9ECF67F7E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754" y="4835956"/>
                <a:ext cx="1300691" cy="759436"/>
              </a:xfrm>
              <a:custGeom>
                <a:avLst/>
                <a:gdLst>
                  <a:gd name="T0" fmla="*/ 3037 w 3049"/>
                  <a:gd name="T1" fmla="*/ 15 h 2162"/>
                  <a:gd name="T2" fmla="*/ 3005 w 3049"/>
                  <a:gd name="T3" fmla="*/ 0 h 2162"/>
                  <a:gd name="T4" fmla="*/ 1699 w 3049"/>
                  <a:gd name="T5" fmla="*/ 0 h 2162"/>
                  <a:gd name="T6" fmla="*/ 1670 w 3049"/>
                  <a:gd name="T7" fmla="*/ 11 h 2162"/>
                  <a:gd name="T8" fmla="*/ 1294 w 3049"/>
                  <a:gd name="T9" fmla="*/ 360 h 2162"/>
                  <a:gd name="T10" fmla="*/ 382 w 3049"/>
                  <a:gd name="T11" fmla="*/ 360 h 2162"/>
                  <a:gd name="T12" fmla="*/ 340 w 3049"/>
                  <a:gd name="T13" fmla="*/ 394 h 2162"/>
                  <a:gd name="T14" fmla="*/ 3 w 3049"/>
                  <a:gd name="T15" fmla="*/ 2111 h 2162"/>
                  <a:gd name="T16" fmla="*/ 11 w 3049"/>
                  <a:gd name="T17" fmla="*/ 2146 h 2162"/>
                  <a:gd name="T18" fmla="*/ 44 w 3049"/>
                  <a:gd name="T19" fmla="*/ 2162 h 2162"/>
                  <a:gd name="T20" fmla="*/ 2667 w 3049"/>
                  <a:gd name="T21" fmla="*/ 2162 h 2162"/>
                  <a:gd name="T22" fmla="*/ 2709 w 3049"/>
                  <a:gd name="T23" fmla="*/ 2126 h 2162"/>
                  <a:gd name="T24" fmla="*/ 3047 w 3049"/>
                  <a:gd name="T25" fmla="*/ 49 h 2162"/>
                  <a:gd name="T26" fmla="*/ 3037 w 3049"/>
                  <a:gd name="T27" fmla="*/ 15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49" h="2162">
                    <a:moveTo>
                      <a:pt x="3037" y="15"/>
                    </a:moveTo>
                    <a:cubicBezTo>
                      <a:pt x="3029" y="5"/>
                      <a:pt x="3017" y="0"/>
                      <a:pt x="3005" y="0"/>
                    </a:cubicBezTo>
                    <a:lnTo>
                      <a:pt x="1699" y="0"/>
                    </a:lnTo>
                    <a:cubicBezTo>
                      <a:pt x="1688" y="0"/>
                      <a:pt x="1678" y="4"/>
                      <a:pt x="1670" y="11"/>
                    </a:cubicBezTo>
                    <a:lnTo>
                      <a:pt x="1294" y="360"/>
                    </a:lnTo>
                    <a:lnTo>
                      <a:pt x="382" y="360"/>
                    </a:lnTo>
                    <a:cubicBezTo>
                      <a:pt x="362" y="360"/>
                      <a:pt x="344" y="375"/>
                      <a:pt x="340" y="394"/>
                    </a:cubicBezTo>
                    <a:lnTo>
                      <a:pt x="3" y="2111"/>
                    </a:lnTo>
                    <a:cubicBezTo>
                      <a:pt x="0" y="2124"/>
                      <a:pt x="3" y="2137"/>
                      <a:pt x="11" y="2146"/>
                    </a:cubicBezTo>
                    <a:cubicBezTo>
                      <a:pt x="19" y="2156"/>
                      <a:pt x="31" y="2162"/>
                      <a:pt x="44" y="2162"/>
                    </a:cubicBezTo>
                    <a:lnTo>
                      <a:pt x="2667" y="2162"/>
                    </a:lnTo>
                    <a:cubicBezTo>
                      <a:pt x="2688" y="2162"/>
                      <a:pt x="2706" y="2147"/>
                      <a:pt x="2709" y="2126"/>
                    </a:cubicBezTo>
                    <a:lnTo>
                      <a:pt x="3047" y="49"/>
                    </a:lnTo>
                    <a:cubicBezTo>
                      <a:pt x="3049" y="37"/>
                      <a:pt x="3045" y="24"/>
                      <a:pt x="3037" y="15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7C9940F1-4B45-4BFD-97D0-1F3C96AC0C21}"/>
                </a:ext>
              </a:extLst>
            </p:cNvPr>
            <p:cNvSpPr/>
            <p:nvPr/>
          </p:nvSpPr>
          <p:spPr>
            <a:xfrm>
              <a:off x="6751083" y="4772274"/>
              <a:ext cx="816250" cy="854080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95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08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6947ABA7-4C09-4EC9-A3BB-C542C1F28783}"/>
              </a:ext>
            </a:extLst>
          </p:cNvPr>
          <p:cNvSpPr txBox="1"/>
          <p:nvPr/>
        </p:nvSpPr>
        <p:spPr>
          <a:xfrm>
            <a:off x="8087084" y="4775069"/>
            <a:ext cx="2194560" cy="33855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600" b="1" cap="all" dirty="0">
                <a:solidFill>
                  <a:srgbClr val="FE7600"/>
                </a:solidFill>
              </a:rPr>
              <a:t>ICUKU Bottleneck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="" xmlns:a16="http://schemas.microsoft.com/office/drawing/2014/main" id="{CF0C30A5-F421-429E-BAF6-DA4BC9E59896}"/>
              </a:ext>
            </a:extLst>
          </p:cNvPr>
          <p:cNvSpPr txBox="1"/>
          <p:nvPr/>
        </p:nvSpPr>
        <p:spPr>
          <a:xfrm>
            <a:off x="8092471" y="5086116"/>
            <a:ext cx="2196970" cy="32950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000" dirty="0">
                <a:solidFill>
                  <a:prstClr val="white">
                    <a:lumMod val="75000"/>
                  </a:prstClr>
                </a:solidFill>
              </a:rPr>
              <a:t>One report for orders and steps with no difference for Ceases and New Provides</a:t>
            </a:r>
          </a:p>
        </p:txBody>
      </p:sp>
      <p:sp>
        <p:nvSpPr>
          <p:cNvPr id="5" name="Arc 4"/>
          <p:cNvSpPr/>
          <p:nvPr/>
        </p:nvSpPr>
        <p:spPr>
          <a:xfrm>
            <a:off x="612314" y="1293888"/>
            <a:ext cx="675065" cy="895859"/>
          </a:xfrm>
          <a:prstGeom prst="arc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grpSp>
        <p:nvGrpSpPr>
          <p:cNvPr id="9" name="Group 8"/>
          <p:cNvGrpSpPr/>
          <p:nvPr/>
        </p:nvGrpSpPr>
        <p:grpSpPr>
          <a:xfrm>
            <a:off x="1585230" y="2177407"/>
            <a:ext cx="1566950" cy="2188698"/>
            <a:chOff x="830179" y="1407694"/>
            <a:chExt cx="1311097" cy="1775119"/>
          </a:xfrm>
        </p:grpSpPr>
        <p:sp>
          <p:nvSpPr>
            <p:cNvPr id="6" name="Arc 5"/>
            <p:cNvSpPr/>
            <p:nvPr/>
          </p:nvSpPr>
          <p:spPr>
            <a:xfrm>
              <a:off x="830179" y="1407694"/>
              <a:ext cx="769381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09" name="Arc 108"/>
            <p:cNvSpPr/>
            <p:nvPr/>
          </p:nvSpPr>
          <p:spPr>
            <a:xfrm rot="1071853" flipH="1">
              <a:off x="1588133" y="1522842"/>
              <a:ext cx="553143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585230" y="926950"/>
            <a:ext cx="1566950" cy="2188698"/>
            <a:chOff x="830179" y="1407694"/>
            <a:chExt cx="1311097" cy="1775119"/>
          </a:xfrm>
        </p:grpSpPr>
        <p:sp>
          <p:nvSpPr>
            <p:cNvPr id="133" name="Arc 132"/>
            <p:cNvSpPr/>
            <p:nvPr/>
          </p:nvSpPr>
          <p:spPr>
            <a:xfrm>
              <a:off x="830179" y="1407694"/>
              <a:ext cx="769381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50" name="Arc 149"/>
            <p:cNvSpPr/>
            <p:nvPr/>
          </p:nvSpPr>
          <p:spPr>
            <a:xfrm rot="1071853" flipH="1">
              <a:off x="1588133" y="1522842"/>
              <a:ext cx="553143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6097722" y="3517844"/>
            <a:ext cx="1566950" cy="2188698"/>
            <a:chOff x="830179" y="1407694"/>
            <a:chExt cx="1311097" cy="1775119"/>
          </a:xfrm>
        </p:grpSpPr>
        <p:sp>
          <p:nvSpPr>
            <p:cNvPr id="153" name="Arc 152"/>
            <p:cNvSpPr/>
            <p:nvPr/>
          </p:nvSpPr>
          <p:spPr>
            <a:xfrm>
              <a:off x="830179" y="1407694"/>
              <a:ext cx="769381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54" name="Arc 153"/>
            <p:cNvSpPr/>
            <p:nvPr/>
          </p:nvSpPr>
          <p:spPr>
            <a:xfrm rot="1071853" flipH="1">
              <a:off x="1588133" y="1522842"/>
              <a:ext cx="553143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074342" y="915862"/>
            <a:ext cx="1566950" cy="2188698"/>
            <a:chOff x="830179" y="1407694"/>
            <a:chExt cx="1311097" cy="1775119"/>
          </a:xfrm>
        </p:grpSpPr>
        <p:sp>
          <p:nvSpPr>
            <p:cNvPr id="158" name="Arc 157"/>
            <p:cNvSpPr/>
            <p:nvPr/>
          </p:nvSpPr>
          <p:spPr>
            <a:xfrm>
              <a:off x="830179" y="1407694"/>
              <a:ext cx="769381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59" name="Arc 158"/>
            <p:cNvSpPr/>
            <p:nvPr/>
          </p:nvSpPr>
          <p:spPr>
            <a:xfrm rot="1071853" flipH="1">
              <a:off x="1588133" y="1522842"/>
              <a:ext cx="553143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585230" y="4613727"/>
            <a:ext cx="1566950" cy="2188698"/>
            <a:chOff x="830179" y="1407694"/>
            <a:chExt cx="1311097" cy="1775119"/>
          </a:xfrm>
        </p:grpSpPr>
        <p:sp>
          <p:nvSpPr>
            <p:cNvPr id="161" name="Arc 160"/>
            <p:cNvSpPr/>
            <p:nvPr/>
          </p:nvSpPr>
          <p:spPr>
            <a:xfrm>
              <a:off x="830179" y="1407694"/>
              <a:ext cx="769381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62" name="Arc 161"/>
            <p:cNvSpPr/>
            <p:nvPr/>
          </p:nvSpPr>
          <p:spPr>
            <a:xfrm rot="1071853" flipH="1">
              <a:off x="1588133" y="1522842"/>
              <a:ext cx="553143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081677" y="4668873"/>
            <a:ext cx="1566950" cy="2188698"/>
            <a:chOff x="830179" y="1407694"/>
            <a:chExt cx="1311097" cy="1775119"/>
          </a:xfrm>
        </p:grpSpPr>
        <p:sp>
          <p:nvSpPr>
            <p:cNvPr id="164" name="Arc 163"/>
            <p:cNvSpPr/>
            <p:nvPr/>
          </p:nvSpPr>
          <p:spPr>
            <a:xfrm>
              <a:off x="830179" y="1407694"/>
              <a:ext cx="769381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65" name="Arc 164"/>
            <p:cNvSpPr/>
            <p:nvPr/>
          </p:nvSpPr>
          <p:spPr>
            <a:xfrm rot="1071853" flipH="1">
              <a:off x="1588133" y="1522842"/>
              <a:ext cx="553143" cy="1659971"/>
            </a:xfrm>
            <a:prstGeom prst="arc">
              <a:avLst/>
            </a:prstGeom>
            <a:ln w="76200"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3277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795" y="1421176"/>
            <a:ext cx="7182998" cy="45700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12</a:t>
            </a:fld>
            <a:endParaRPr lang="en-GB" dirty="0">
              <a:solidFill>
                <a:srgbClr val="640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2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586922" y="5017765"/>
            <a:ext cx="1081154" cy="1178498"/>
          </a:xfrm>
          <a:prstGeom prst="roundRect">
            <a:avLst/>
          </a:prstGeom>
          <a:ln w="38100">
            <a:solidFill>
              <a:srgbClr val="45250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0586921" y="1697839"/>
            <a:ext cx="1085850" cy="3192916"/>
          </a:xfrm>
          <a:prstGeom prst="roundRect">
            <a:avLst/>
          </a:prstGeom>
          <a:ln w="38100">
            <a:solidFill>
              <a:srgbClr val="45250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00000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499681" y="1651975"/>
            <a:ext cx="1467855" cy="323482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en-IE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 Phase </a:t>
            </a:r>
            <a:r>
              <a:rPr lang="en-GB" dirty="0"/>
              <a:t>Key Steps and Time frame</a:t>
            </a:r>
            <a:endParaRPr lang="en-IE" dirty="0"/>
          </a:p>
        </p:txBody>
      </p:sp>
      <p:sp>
        <p:nvSpPr>
          <p:cNvPr id="17" name="Rounded Rectangle 16"/>
          <p:cNvSpPr/>
          <p:nvPr/>
        </p:nvSpPr>
        <p:spPr>
          <a:xfrm>
            <a:off x="1399471" y="1669631"/>
            <a:ext cx="1504950" cy="3234827"/>
          </a:xfrm>
          <a:prstGeom prst="roundRect">
            <a:avLst/>
          </a:prstGeom>
          <a:gradFill flip="none" rotWithShape="1">
            <a:gsLst>
              <a:gs pos="0">
                <a:srgbClr val="452507"/>
              </a:gs>
              <a:gs pos="50000">
                <a:srgbClr val="DFA16B"/>
              </a:gs>
              <a:gs pos="100000">
                <a:srgbClr val="452507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830179" y="1988216"/>
            <a:ext cx="2081465" cy="995616"/>
          </a:xfrm>
          <a:prstGeom prst="homePlate">
            <a:avLst/>
          </a:prstGeom>
          <a:solidFill>
            <a:srgbClr val="D4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Control Improvements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851739" y="5022577"/>
            <a:ext cx="2084471" cy="800708"/>
          </a:xfrm>
          <a:prstGeom prst="homePlate">
            <a:avLst/>
          </a:prstGeom>
          <a:solidFill>
            <a:srgbClr val="EDB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Outstanding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177340" y="1669630"/>
            <a:ext cx="4214059" cy="323482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en-IE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202909" y="5018343"/>
            <a:ext cx="4188489" cy="1177920"/>
          </a:xfrm>
          <a:prstGeom prst="roundRect">
            <a:avLst/>
          </a:prstGeom>
          <a:solidFill>
            <a:srgbClr val="EDB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rgbClr val="FFFFFF"/>
                </a:solidFill>
              </a:rPr>
              <a:t>Eolas documentation dates</a:t>
            </a:r>
          </a:p>
          <a:p>
            <a:r>
              <a:rPr lang="en-GB" sz="1400" dirty="0" smtClean="0">
                <a:solidFill>
                  <a:srgbClr val="FFFFFF"/>
                </a:solidFill>
              </a:rPr>
              <a:t>Super User changes for Pending OLO step still presents some difficulties</a:t>
            </a:r>
            <a:endParaRPr lang="en-GB" sz="1400" dirty="0">
              <a:solidFill>
                <a:srgbClr val="FFFFFF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9680" y="5003380"/>
            <a:ext cx="1510969" cy="1192883"/>
          </a:xfrm>
          <a:prstGeom prst="roundRect">
            <a:avLst/>
          </a:prstGeom>
          <a:solidFill>
            <a:srgbClr val="EDB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rgbClr val="FFFFFF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30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June </a:t>
            </a:r>
            <a:endParaRPr lang="en-IE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rgbClr val="FFFFFF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30</a:t>
            </a:r>
            <a:r>
              <a:rPr lang="en-GB" sz="1400" baseline="30000" dirty="0">
                <a:solidFill>
                  <a:schemeClr val="bg1"/>
                </a:solidFill>
              </a:rPr>
              <a:t>th</a:t>
            </a:r>
            <a:r>
              <a:rPr lang="en-GB" sz="1400" dirty="0">
                <a:solidFill>
                  <a:schemeClr val="bg1"/>
                </a:solidFill>
              </a:rPr>
              <a:t> June </a:t>
            </a:r>
            <a:endParaRPr lang="en-IE" sz="1400" dirty="0">
              <a:solidFill>
                <a:schemeClr val="bg1"/>
              </a:solidFill>
            </a:endParaRPr>
          </a:p>
          <a:p>
            <a:endParaRPr lang="en-GB" sz="1300" dirty="0">
              <a:solidFill>
                <a:srgbClr val="FFFFFF"/>
              </a:solidFill>
            </a:endParaRPr>
          </a:p>
          <a:p>
            <a:r>
              <a:rPr lang="en-GB" sz="1400" dirty="0">
                <a:solidFill>
                  <a:srgbClr val="FFFFFF"/>
                </a:solidFill>
              </a:rPr>
              <a:t>	</a:t>
            </a:r>
            <a:endParaRPr lang="en-IE" sz="1400" dirty="0">
              <a:solidFill>
                <a:srgbClr val="FFFFFF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91400" y="1103598"/>
            <a:ext cx="1619250" cy="431800"/>
          </a:xfrm>
          <a:prstGeom prst="roundRect">
            <a:avLst/>
          </a:prstGeom>
          <a:solidFill>
            <a:srgbClr val="45250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Due By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274132" y="1669630"/>
            <a:ext cx="1085850" cy="3192916"/>
          </a:xfrm>
          <a:prstGeom prst="roundRect">
            <a:avLst/>
          </a:prstGeom>
          <a:ln w="38100">
            <a:solidFill>
              <a:srgbClr val="45250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00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274132" y="5018362"/>
            <a:ext cx="1085850" cy="1177901"/>
          </a:xfrm>
          <a:prstGeom prst="roundRect">
            <a:avLst/>
          </a:prstGeom>
          <a:ln w="38100">
            <a:solidFill>
              <a:srgbClr val="45250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0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274132" y="1103601"/>
            <a:ext cx="1085850" cy="431800"/>
          </a:xfrm>
          <a:prstGeom prst="roundRect">
            <a:avLst/>
          </a:prstGeom>
          <a:solidFill>
            <a:srgbClr val="45250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RAG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0623464" y="1103598"/>
            <a:ext cx="1085850" cy="431800"/>
          </a:xfrm>
          <a:prstGeom prst="roundRect">
            <a:avLst/>
          </a:prstGeom>
          <a:solidFill>
            <a:srgbClr val="45250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Done</a:t>
            </a:r>
            <a:endParaRPr lang="en-IE" dirty="0">
              <a:solidFill>
                <a:srgbClr val="FFFF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83335"/>
              </p:ext>
            </p:extLst>
          </p:nvPr>
        </p:nvGraphicFramePr>
        <p:xfrm>
          <a:off x="3406287" y="1873453"/>
          <a:ext cx="8335328" cy="2804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4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94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3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637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603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595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7828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668980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 smtClean="0">
                          <a:solidFill>
                            <a:schemeClr val="bg1"/>
                          </a:solidFill>
                        </a:rPr>
                        <a:t>Organise monthly meeting with team to ensure</a:t>
                      </a:r>
                      <a:r>
                        <a:rPr lang="en-GB" sz="1200" b="0" baseline="0" dirty="0" smtClean="0">
                          <a:solidFill>
                            <a:schemeClr val="bg1"/>
                          </a:solidFill>
                        </a:rPr>
                        <a:t> situation is under control (VN/All)</a:t>
                      </a:r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en-GB" sz="1200" b="0" baseline="30000" dirty="0" smtClean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GB" sz="1200" b="0" baseline="0" dirty="0" smtClean="0">
                          <a:solidFill>
                            <a:schemeClr val="bg1"/>
                          </a:solidFill>
                        </a:rPr>
                        <a:t> June </a:t>
                      </a:r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284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Focus on high cost ceases on a</a:t>
                      </a:r>
                      <a:r>
                        <a:rPr lang="en-GB" sz="1200" baseline="0" dirty="0" smtClean="0">
                          <a:solidFill>
                            <a:schemeClr val="bg1"/>
                          </a:solidFill>
                        </a:rPr>
                        <a:t> monthly basis (VN)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Monthly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284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Issue monthly tracking reporting slide</a:t>
                      </a:r>
                      <a:r>
                        <a:rPr lang="en-GB" sz="1200" baseline="0" dirty="0" smtClean="0">
                          <a:solidFill>
                            <a:schemeClr val="bg1"/>
                          </a:solidFill>
                        </a:rPr>
                        <a:t> deck to team (VN)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en-GB" sz="1200" baseline="30000" dirty="0" smtClean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 June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2846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Ad hoc investigations 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9495"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Monitor</a:t>
                      </a:r>
                      <a:r>
                        <a:rPr lang="en-GB" sz="1200" baseline="0" dirty="0" smtClean="0">
                          <a:solidFill>
                            <a:schemeClr val="bg1"/>
                          </a:solidFill>
                        </a:rPr>
                        <a:t> IT to ensure Super User change is implemented (VN)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2846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Initiate Ceases spin off</a:t>
                      </a:r>
                      <a:r>
                        <a:rPr lang="en-GB" sz="1200" baseline="0" dirty="0" smtClean="0">
                          <a:solidFill>
                            <a:schemeClr val="bg1"/>
                          </a:solidFill>
                        </a:rPr>
                        <a:t> project (CAO/VN)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01</a:t>
                      </a:r>
                      <a:r>
                        <a:rPr lang="en-GB" sz="1200" baseline="30000" dirty="0" smtClean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GB" sz="1200" dirty="0" smtClean="0">
                          <a:solidFill>
                            <a:schemeClr val="bg1"/>
                          </a:solidFill>
                        </a:rPr>
                        <a:t> July</a:t>
                      </a:r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7391400" y="2047875"/>
            <a:ext cx="1619250" cy="28565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2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735125" y="1889630"/>
            <a:ext cx="161925" cy="2619642"/>
            <a:chOff x="9735125" y="1889630"/>
            <a:chExt cx="161925" cy="2619642"/>
          </a:xfrm>
        </p:grpSpPr>
        <p:sp>
          <p:nvSpPr>
            <p:cNvPr id="37" name="Flowchart: Connector 36"/>
            <p:cNvSpPr/>
            <p:nvPr/>
          </p:nvSpPr>
          <p:spPr>
            <a:xfrm>
              <a:off x="9735125" y="2663608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9735125" y="298195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9735125" y="188963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9735125" y="3801190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9735125" y="4347347"/>
              <a:ext cx="161925" cy="16192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053935" y="1882354"/>
            <a:ext cx="195591" cy="1273342"/>
            <a:chOff x="11053934" y="1882355"/>
            <a:chExt cx="151817" cy="1144453"/>
          </a:xfrm>
        </p:grpSpPr>
        <p:sp>
          <p:nvSpPr>
            <p:cNvPr id="48" name="Chevron 47"/>
            <p:cNvSpPr/>
            <p:nvPr/>
          </p:nvSpPr>
          <p:spPr>
            <a:xfrm rot="5400000">
              <a:off x="11053638" y="1882651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 rot="5400000">
              <a:off x="11053638" y="2626684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 rot="5400000">
              <a:off x="11053638" y="2874695"/>
              <a:ext cx="152409" cy="151817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rgbClr val="000000"/>
                </a:solidFill>
              </a:endParaRPr>
            </a:p>
          </p:txBody>
        </p:sp>
      </p:grpSp>
      <p:sp>
        <p:nvSpPr>
          <p:cNvPr id="59" name="Flowchart: Connector 58"/>
          <p:cNvSpPr/>
          <p:nvPr/>
        </p:nvSpPr>
        <p:spPr>
          <a:xfrm>
            <a:off x="9707064" y="5607014"/>
            <a:ext cx="161925" cy="161925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60" name="Flowchart: Connector 59"/>
          <p:cNvSpPr/>
          <p:nvPr/>
        </p:nvSpPr>
        <p:spPr>
          <a:xfrm>
            <a:off x="9717823" y="5136431"/>
            <a:ext cx="161925" cy="161925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Improvements Measure </a:t>
            </a:r>
            <a:r>
              <a:rPr lang="en-GB" dirty="0"/>
              <a:t>Orders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14</a:t>
            </a:fld>
            <a:endParaRPr lang="en-GB" dirty="0">
              <a:solidFill>
                <a:srgbClr val="6400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96753"/>
              </p:ext>
            </p:extLst>
          </p:nvPr>
        </p:nvGraphicFramePr>
        <p:xfrm>
          <a:off x="763835" y="1272508"/>
          <a:ext cx="10426904" cy="521208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756690"/>
                <a:gridCol w="2414071"/>
                <a:gridCol w="2085381"/>
                <a:gridCol w="2085381"/>
                <a:gridCol w="2085381"/>
              </a:tblGrid>
              <a:tr h="29358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Cease Type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Before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Current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Movement</a:t>
                      </a:r>
                      <a:endParaRPr lang="en-IE" sz="1600" b="1" dirty="0"/>
                    </a:p>
                  </a:txBody>
                  <a:tcPr/>
                </a:tc>
              </a:tr>
              <a:tr h="507099">
                <a:tc rowSpan="3"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Ceases All</a:t>
                      </a:r>
                      <a:endParaRPr lang="en-IE" sz="1600" dirty="0" smtClean="0"/>
                    </a:p>
                    <a:p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Avg</a:t>
                      </a:r>
                      <a:r>
                        <a:rPr lang="en-GB" sz="1600" baseline="0" dirty="0" smtClean="0"/>
                        <a:t> Completed per Week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41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75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07099">
                <a:tc v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</a:t>
                      </a:r>
                      <a:r>
                        <a:rPr lang="en-GB" sz="1600" baseline="0" dirty="0" smtClean="0"/>
                        <a:t> Created per Week</a:t>
                      </a:r>
                      <a:endParaRPr lang="en-IE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47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60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kern="12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84086">
                <a:tc v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Avg CT 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53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45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kern="12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7099">
                <a:tc rowSpan="3"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Ceases Project</a:t>
                      </a:r>
                      <a:endParaRPr lang="en-IE" sz="1600" dirty="0" smtClean="0"/>
                    </a:p>
                    <a:p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</a:t>
                      </a:r>
                      <a:r>
                        <a:rPr lang="en-GB" sz="1600" baseline="0" dirty="0" smtClean="0"/>
                        <a:t> Completed per Week</a:t>
                      </a:r>
                      <a:endParaRPr lang="en-IE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25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25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kern="1200" dirty="0" smtClean="0"/>
                        <a:t>→</a:t>
                      </a:r>
                      <a:endParaRPr lang="en-IE" sz="28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7099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</a:t>
                      </a:r>
                      <a:r>
                        <a:rPr lang="en-GB" sz="1600" baseline="0" dirty="0" smtClean="0"/>
                        <a:t> Created per Week</a:t>
                      </a:r>
                      <a:endParaRPr lang="en-IE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35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10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b="1" kern="1200" dirty="0" smtClean="0">
                          <a:solidFill>
                            <a:srgbClr val="FF0000"/>
                          </a:solidFill>
                        </a:rPr>
                        <a:t>↓</a:t>
                      </a:r>
                      <a:endParaRPr lang="en-IE" sz="2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37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 CT </a:t>
                      </a:r>
                      <a:endParaRPr lang="en-IE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31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35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b="1" kern="1200" dirty="0" smtClean="0">
                          <a:solidFill>
                            <a:srgbClr val="FF0000"/>
                          </a:solidFill>
                        </a:rPr>
                        <a:t>↓</a:t>
                      </a:r>
                      <a:endParaRPr lang="en-IE" sz="2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7099">
                <a:tc rowSpan="3"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Ceases BAU</a:t>
                      </a:r>
                      <a:endParaRPr lang="en-IE" sz="1600" dirty="0" smtClean="0"/>
                    </a:p>
                    <a:p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</a:t>
                      </a:r>
                      <a:r>
                        <a:rPr lang="en-GB" sz="1600" baseline="0" dirty="0" smtClean="0"/>
                        <a:t> Completed per Week</a:t>
                      </a:r>
                      <a:endParaRPr lang="en-IE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30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71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kern="12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7099">
                <a:tc v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</a:t>
                      </a:r>
                      <a:r>
                        <a:rPr lang="en-GB" sz="1600" baseline="0" dirty="0" smtClean="0"/>
                        <a:t> Created per Week</a:t>
                      </a:r>
                      <a:endParaRPr lang="en-IE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23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59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kern="12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8947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Avg CT </a:t>
                      </a:r>
                      <a:endParaRPr lang="en-I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63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8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Improvements Pareto Orders</a:t>
            </a:r>
            <a:br>
              <a:rPr lang="en-GB" dirty="0" smtClean="0"/>
            </a:b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15</a:t>
            </a:fld>
            <a:endParaRPr lang="en-GB" dirty="0">
              <a:solidFill>
                <a:srgbClr val="6400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400665"/>
              </p:ext>
            </p:extLst>
          </p:nvPr>
        </p:nvGraphicFramePr>
        <p:xfrm>
          <a:off x="801605" y="1520190"/>
          <a:ext cx="8666015" cy="385191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887391"/>
                <a:gridCol w="1887391"/>
                <a:gridCol w="1630411"/>
                <a:gridCol w="1630411"/>
                <a:gridCol w="1630411"/>
              </a:tblGrid>
              <a:tr h="40741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Product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Measure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Before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Current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Movement</a:t>
                      </a:r>
                      <a:endParaRPr lang="en-IE" sz="1600" b="1" dirty="0"/>
                    </a:p>
                  </a:txBody>
                  <a:tcPr/>
                </a:tc>
              </a:tr>
              <a:tr h="629640">
                <a:tc>
                  <a:txBody>
                    <a:bodyPr/>
                    <a:lstStyle/>
                    <a:p>
                      <a:pPr lvl="0"/>
                      <a:r>
                        <a:rPr lang="en-GB" sz="1600" dirty="0" smtClean="0"/>
                        <a:t>BT Business Voice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 CT</a:t>
                      </a:r>
                      <a:endParaRPr lang="en-IE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58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18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703714">
                <a:tc>
                  <a:txBody>
                    <a:bodyPr/>
                    <a:lstStyle/>
                    <a:p>
                      <a:pPr lvl="0"/>
                      <a:r>
                        <a:rPr lang="en-IE" sz="1600" dirty="0" smtClean="0"/>
                        <a:t>IP Connect Global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dirty="0" smtClean="0"/>
                        <a:t>Avg CT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101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59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703714">
                <a:tc>
                  <a:txBody>
                    <a:bodyPr/>
                    <a:lstStyle/>
                    <a:p>
                      <a:pPr lvl="0"/>
                      <a:r>
                        <a:rPr lang="en-GB" sz="1600" dirty="0" smtClean="0"/>
                        <a:t>BT MPLS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 CT</a:t>
                      </a:r>
                      <a:endParaRPr lang="en-IE" sz="1600" dirty="0" smtClean="0"/>
                    </a:p>
                    <a:p>
                      <a:pPr lvl="0"/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56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60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kern="1200" dirty="0" smtClean="0">
                          <a:solidFill>
                            <a:srgbClr val="FF0000"/>
                          </a:solidFill>
                        </a:rPr>
                        <a:t>↓</a:t>
                      </a:r>
                      <a:endParaRPr lang="en-IE" sz="2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03714">
                <a:tc>
                  <a:txBody>
                    <a:bodyPr/>
                    <a:lstStyle/>
                    <a:p>
                      <a:pPr lvl="0"/>
                      <a:r>
                        <a:rPr lang="en-IE" sz="1600" dirty="0" smtClean="0"/>
                        <a:t>BT Etherflow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 CT</a:t>
                      </a:r>
                      <a:endParaRPr lang="en-IE" sz="1600" dirty="0" smtClean="0"/>
                    </a:p>
                    <a:p>
                      <a:pPr lvl="0"/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28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23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703714">
                <a:tc>
                  <a:txBody>
                    <a:bodyPr/>
                    <a:lstStyle/>
                    <a:p>
                      <a:pPr lvl="0"/>
                      <a:r>
                        <a:rPr lang="en-GB" sz="1600" dirty="0" smtClean="0"/>
                        <a:t>BT Etherway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 CT</a:t>
                      </a:r>
                      <a:endParaRPr lang="en-IE" sz="1600" dirty="0" smtClean="0"/>
                    </a:p>
                    <a:p>
                      <a:pPr lvl="0"/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107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84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48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 Phase Reports Orders All 	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16</a:t>
            </a:fld>
            <a:endParaRPr lang="en-GB" dirty="0">
              <a:solidFill>
                <a:srgbClr val="6400A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40" y="3886725"/>
            <a:ext cx="3567040" cy="257404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040" y="1302526"/>
            <a:ext cx="11188700" cy="24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Phase Reports </a:t>
            </a:r>
            <a:r>
              <a:rPr lang="en-GB" dirty="0" smtClean="0"/>
              <a:t>Project Orders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17</a:t>
            </a:fld>
            <a:endParaRPr lang="en-GB" dirty="0">
              <a:solidFill>
                <a:srgbClr val="6400A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35" y="3554770"/>
            <a:ext cx="3556015" cy="269173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635" y="1170027"/>
            <a:ext cx="11188700" cy="23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Phase </a:t>
            </a:r>
            <a:r>
              <a:rPr lang="en-GB" dirty="0" smtClean="0"/>
              <a:t>Reports BAU Orders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18</a:t>
            </a:fld>
            <a:endParaRPr lang="en-GB" dirty="0">
              <a:solidFill>
                <a:srgbClr val="6400AA"/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35" y="1249155"/>
            <a:ext cx="11188700" cy="21386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5" y="3518090"/>
            <a:ext cx="3624595" cy="25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Improvements Bottleneck Steps</a:t>
            </a:r>
            <a:br>
              <a:rPr lang="en-GB" dirty="0" smtClean="0"/>
            </a:b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19</a:t>
            </a:fld>
            <a:endParaRPr lang="en-GB" dirty="0">
              <a:solidFill>
                <a:srgbClr val="6400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70280"/>
              </p:ext>
            </p:extLst>
          </p:nvPr>
        </p:nvGraphicFramePr>
        <p:xfrm>
          <a:off x="646111" y="1853247"/>
          <a:ext cx="10749600" cy="345179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341179"/>
                <a:gridCol w="2341179"/>
                <a:gridCol w="2022414"/>
                <a:gridCol w="2022414"/>
                <a:gridCol w="2022414"/>
              </a:tblGrid>
              <a:tr h="44670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Steps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Measure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Before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Current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Movement</a:t>
                      </a:r>
                      <a:endParaRPr lang="en-IE" sz="1600" b="1" dirty="0"/>
                    </a:p>
                  </a:txBody>
                  <a:tcPr/>
                </a:tc>
              </a:tr>
              <a:tr h="690359">
                <a:tc>
                  <a:txBody>
                    <a:bodyPr/>
                    <a:lstStyle/>
                    <a:p>
                      <a:pPr lvl="0"/>
                      <a:r>
                        <a:rPr lang="en-GB" sz="1600" dirty="0" smtClean="0"/>
                        <a:t>Arrange Customer App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 late Ds</a:t>
                      </a:r>
                      <a:endParaRPr lang="en-IE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102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18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771576">
                <a:tc>
                  <a:txBody>
                    <a:bodyPr/>
                    <a:lstStyle/>
                    <a:p>
                      <a:pPr lvl="0"/>
                      <a:r>
                        <a:rPr lang="en-IE" sz="1600" dirty="0" smtClean="0"/>
                        <a:t>J&amp;P Recovery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dirty="0" smtClean="0"/>
                        <a:t>Avg late Ds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34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59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771576">
                <a:tc>
                  <a:txBody>
                    <a:bodyPr/>
                    <a:lstStyle/>
                    <a:p>
                      <a:pPr lvl="0"/>
                      <a:r>
                        <a:rPr lang="en-GB" sz="1600" dirty="0" smtClean="0"/>
                        <a:t>Cancel</a:t>
                      </a:r>
                      <a:r>
                        <a:rPr lang="en-GB" sz="1600" baseline="0" dirty="0" smtClean="0"/>
                        <a:t> Usage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 late Ds</a:t>
                      </a:r>
                      <a:endParaRPr lang="en-IE" sz="1600" dirty="0" smtClean="0"/>
                    </a:p>
                    <a:p>
                      <a:pPr lvl="0"/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/>
                        <a:t>34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60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kern="1200" dirty="0" smtClean="0">
                          <a:solidFill>
                            <a:srgbClr val="FF0000"/>
                          </a:solidFill>
                        </a:rPr>
                        <a:t>↓</a:t>
                      </a:r>
                      <a:endParaRPr lang="en-IE" sz="2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71576">
                <a:tc>
                  <a:txBody>
                    <a:bodyPr/>
                    <a:lstStyle/>
                    <a:p>
                      <a:pPr lvl="0"/>
                      <a:r>
                        <a:rPr lang="en-IE" sz="1600" dirty="0" smtClean="0"/>
                        <a:t>Cease Completed in</a:t>
                      </a:r>
                      <a:r>
                        <a:rPr lang="en-IE" sz="1600" baseline="0" dirty="0" smtClean="0"/>
                        <a:t> Orion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3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Avg late Ds</a:t>
                      </a:r>
                      <a:endParaRPr lang="en-IE" sz="1600" dirty="0" smtClean="0"/>
                    </a:p>
                    <a:p>
                      <a:pPr lvl="0"/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26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23</a:t>
                      </a:r>
                      <a:endParaRPr lang="en-IE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>
                          <a:solidFill>
                            <a:srgbClr val="00B050"/>
                          </a:solidFill>
                        </a:rPr>
                        <a:t>↑</a:t>
                      </a:r>
                      <a:endParaRPr lang="en-IE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we started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2</a:t>
            </a:fld>
            <a:endParaRPr lang="en-GB" dirty="0">
              <a:solidFill>
                <a:srgbClr val="6400AA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91" y="1297585"/>
            <a:ext cx="3273662" cy="2336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06" y="1297585"/>
            <a:ext cx="3048000" cy="2336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06" y="3917433"/>
            <a:ext cx="304800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312" y="3917433"/>
            <a:ext cx="3028950" cy="2095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312" y="1297585"/>
            <a:ext cx="2895600" cy="23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0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we are now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20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C0907BAF-9160-4B02-B9B3-FD6760D91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300" b="0" dirty="0">
                <a:cs typeface="Calibri"/>
              </a:rPr>
              <a:t>                                      </a:t>
            </a:r>
            <a:endParaRPr lang="en-US" dirty="0"/>
          </a:p>
          <a:p>
            <a:r>
              <a:rPr lang="en-US" sz="1300" b="0" dirty="0">
                <a:cs typeface="Calibri"/>
              </a:rPr>
              <a:t>                                                  </a:t>
            </a:r>
            <a:endParaRPr lang="en-US" dirty="0">
              <a:cs typeface="Calibri"/>
            </a:endParaRPr>
          </a:p>
          <a:p>
            <a:r>
              <a:rPr lang="en-US" sz="1300" b="0" dirty="0">
                <a:cs typeface="Calibri"/>
              </a:rPr>
              <a:t>                          </a:t>
            </a:r>
            <a:endParaRPr lang="en-US" sz="1300" dirty="0">
              <a:cs typeface="Calibri"/>
            </a:endParaRPr>
          </a:p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5689403"/>
              </p:ext>
            </p:extLst>
          </p:nvPr>
        </p:nvGraphicFramePr>
        <p:xfrm>
          <a:off x="4439111" y="1375206"/>
          <a:ext cx="3607609" cy="2347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375206"/>
            <a:ext cx="3457259" cy="234716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17352"/>
              </p:ext>
            </p:extLst>
          </p:nvPr>
        </p:nvGraphicFramePr>
        <p:xfrm>
          <a:off x="908914" y="4236720"/>
          <a:ext cx="5869075" cy="1775459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2906590"/>
                <a:gridCol w="2962485"/>
              </a:tblGrid>
              <a:tr h="253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 smtClean="0">
                          <a:effectLst/>
                        </a:rPr>
                        <a:t>Cancellation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 smtClean="0">
                          <a:effectLst/>
                        </a:rPr>
                        <a:t>Lead Time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253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Global 3rd Party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40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253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International 3rd Party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40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253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Domestic BT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15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253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Domestic 3rd Party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15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253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International BT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40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253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Global BT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40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19956"/>
              </p:ext>
            </p:extLst>
          </p:nvPr>
        </p:nvGraphicFramePr>
        <p:xfrm>
          <a:off x="8382461" y="1458118"/>
          <a:ext cx="3214688" cy="211947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3214688"/>
              </a:tblGrid>
              <a:tr h="2975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 smtClean="0">
                          <a:effectLst/>
                        </a:rPr>
                        <a:t>Cancellations Types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3036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Global 3rd Party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3036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International 3rd Party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3036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Domestic BT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3036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Domestic 3rd Party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3036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International BT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  <a:tr h="3036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E" sz="1100" dirty="0">
                          <a:effectLst/>
                        </a:rPr>
                        <a:t>Cancellation BT Global BT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b"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6010507" y="2698595"/>
            <a:ext cx="256478" cy="43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44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Recommendations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26996"/>
            <a:ext cx="10962308" cy="492140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Outstanding actions: documentation of steps in process for Eolas site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Release of change in live environment (1 Super-user and 1 IT)</a:t>
            </a:r>
          </a:p>
          <a:p>
            <a:r>
              <a:rPr lang="en-GB" dirty="0" smtClean="0"/>
              <a:t>Review of cancellations tickets process  = Making it simple (Valentina Novara/ Carol Ann O’Riordan)</a:t>
            </a:r>
          </a:p>
          <a:p>
            <a:r>
              <a:rPr lang="en-GB" dirty="0" smtClean="0"/>
              <a:t>One monthly meeting to ensure things are under control</a:t>
            </a:r>
          </a:p>
          <a:p>
            <a:r>
              <a:rPr lang="en-GB" dirty="0" smtClean="0"/>
              <a:t>Monthly monitoring of ceases cost as per Cost Transformation dashboard</a:t>
            </a:r>
          </a:p>
          <a:p>
            <a:r>
              <a:rPr lang="en-GB" dirty="0" smtClean="0"/>
              <a:t>Ensure SLA’s performance is kept under tight control for Oms : backlog rising </a:t>
            </a:r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38393"/>
              </p:ext>
            </p:extLst>
          </p:nvPr>
        </p:nvGraphicFramePr>
        <p:xfrm>
          <a:off x="869794" y="1734427"/>
          <a:ext cx="10515601" cy="1995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055"/>
                <a:gridCol w="1382751"/>
                <a:gridCol w="1081668"/>
                <a:gridCol w="4360127"/>
              </a:tblGrid>
              <a:tr h="252598">
                <a:tc>
                  <a:txBody>
                    <a:bodyPr/>
                    <a:lstStyle/>
                    <a:p>
                      <a:r>
                        <a:rPr lang="en-GB" dirty="0" smtClean="0"/>
                        <a:t>Team Member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RAG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Comment</a:t>
                      </a:r>
                      <a:endParaRPr lang="en-IE" dirty="0"/>
                    </a:p>
                  </a:txBody>
                  <a:tcPr/>
                </a:tc>
              </a:tr>
              <a:tr h="210498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Mark Conroy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Completed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Completed and Uploaded</a:t>
                      </a:r>
                      <a:endParaRPr lang="en-IE" sz="1400" dirty="0"/>
                    </a:p>
                  </a:txBody>
                  <a:tcPr/>
                </a:tc>
              </a:tr>
              <a:tr h="210498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Carol A O’Riordan/Thomas</a:t>
                      </a:r>
                      <a:r>
                        <a:rPr lang="en-GB" sz="1400" baseline="0" dirty="0" smtClean="0"/>
                        <a:t> Simons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TBC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Completed,</a:t>
                      </a:r>
                      <a:r>
                        <a:rPr lang="en-GB" sz="1400" baseline="0" dirty="0" smtClean="0"/>
                        <a:t> Eolas admin to review and upload</a:t>
                      </a:r>
                      <a:endParaRPr lang="en-IE" sz="1400" dirty="0"/>
                    </a:p>
                  </a:txBody>
                  <a:tcPr/>
                </a:tc>
              </a:tr>
              <a:tr h="210498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Cyril Edgely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TBC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Completed,</a:t>
                      </a:r>
                      <a:r>
                        <a:rPr lang="en-GB" sz="1400" baseline="0" dirty="0" smtClean="0"/>
                        <a:t> Eolas admin to review and upload</a:t>
                      </a:r>
                      <a:endParaRPr lang="en-IE" sz="1400" dirty="0" smtClean="0"/>
                    </a:p>
                  </a:txBody>
                  <a:tcPr/>
                </a:tc>
              </a:tr>
              <a:tr h="357847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Clare Corcoran/Marta Duffy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End Of July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dirty="0"/>
                    </a:p>
                  </a:txBody>
                  <a:tcPr/>
                </a:tc>
              </a:tr>
              <a:tr h="357847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John O’Grady/Martin Atkins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Mid of July</a:t>
                      </a:r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lowchart: Connector 4"/>
          <p:cNvSpPr/>
          <p:nvPr/>
        </p:nvSpPr>
        <p:spPr>
          <a:xfrm>
            <a:off x="6345154" y="2179716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6345154" y="2784711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6345154" y="3452104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8" name="Flowchart: Connector 7"/>
          <p:cNvSpPr/>
          <p:nvPr/>
        </p:nvSpPr>
        <p:spPr>
          <a:xfrm>
            <a:off x="6345153" y="2451015"/>
            <a:ext cx="161925" cy="161925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9" name="Flowchart: Connector 8"/>
          <p:cNvSpPr/>
          <p:nvPr/>
        </p:nvSpPr>
        <p:spPr>
          <a:xfrm>
            <a:off x="6345153" y="3129744"/>
            <a:ext cx="161925" cy="161925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9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we wanted to get</a:t>
            </a:r>
            <a:endParaRPr lang="en-IE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400" dirty="0" smtClean="0"/>
              <a:t>Backlog = 3%</a:t>
            </a:r>
          </a:p>
          <a:p>
            <a:r>
              <a:rPr lang="en-GB" sz="4400" dirty="0" smtClean="0"/>
              <a:t>Lead Time for Cancellations</a:t>
            </a:r>
          </a:p>
          <a:p>
            <a:r>
              <a:rPr lang="en-GB" sz="4400" dirty="0" smtClean="0"/>
              <a:t>Healthy average cycle time</a:t>
            </a:r>
          </a:p>
          <a:p>
            <a:r>
              <a:rPr lang="en-GB" sz="4400" dirty="0" smtClean="0"/>
              <a:t>Eliminate waste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3</a:t>
            </a:fld>
            <a:endParaRPr lang="en-GB" dirty="0">
              <a:solidFill>
                <a:srgbClr val="640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1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approach we took </a:t>
            </a:r>
            <a:r>
              <a:rPr lang="en-GB" dirty="0"/>
              <a:t>Lean Six Sigma Methodology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446020" y="2017395"/>
            <a:ext cx="66865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phase Key Steps and Time frame</a:t>
            </a:r>
            <a:endParaRPr lang="en-IE" dirty="0"/>
          </a:p>
        </p:txBody>
      </p:sp>
      <p:sp>
        <p:nvSpPr>
          <p:cNvPr id="17" name="Rounded Rectangle 16"/>
          <p:cNvSpPr/>
          <p:nvPr/>
        </p:nvSpPr>
        <p:spPr>
          <a:xfrm>
            <a:off x="1504950" y="2124075"/>
            <a:ext cx="1504950" cy="3533775"/>
          </a:xfrm>
          <a:prstGeom prst="roundRect">
            <a:avLst/>
          </a:prstGeom>
          <a:gradFill flip="none" rotWithShape="1">
            <a:gsLst>
              <a:gs pos="0">
                <a:srgbClr val="00CC66">
                  <a:shade val="30000"/>
                  <a:satMod val="115000"/>
                </a:srgbClr>
              </a:gs>
              <a:gs pos="50000">
                <a:srgbClr val="00CC66">
                  <a:shade val="67500"/>
                  <a:satMod val="115000"/>
                </a:srgbClr>
              </a:gs>
              <a:gs pos="100000">
                <a:srgbClr val="00CC6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Pentagon 7"/>
          <p:cNvSpPr/>
          <p:nvPr/>
        </p:nvSpPr>
        <p:spPr>
          <a:xfrm>
            <a:off x="1123949" y="2228850"/>
            <a:ext cx="1790701" cy="942975"/>
          </a:xfrm>
          <a:prstGeom prst="homePlate">
            <a:avLst/>
          </a:prstGeom>
          <a:solidFill>
            <a:srgbClr val="87C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Define &amp; Scope Problem</a:t>
            </a:r>
            <a:endParaRPr lang="en-IE" dirty="0"/>
          </a:p>
        </p:txBody>
      </p:sp>
      <p:sp>
        <p:nvSpPr>
          <p:cNvPr id="9" name="Pentagon 8"/>
          <p:cNvSpPr/>
          <p:nvPr/>
        </p:nvSpPr>
        <p:spPr>
          <a:xfrm>
            <a:off x="1123950" y="3533776"/>
            <a:ext cx="1790700" cy="942975"/>
          </a:xfrm>
          <a:prstGeom prst="homePlate">
            <a:avLst/>
          </a:prstGeom>
          <a:solidFill>
            <a:srgbClr val="23A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Determine </a:t>
            </a:r>
          </a:p>
          <a:p>
            <a:pPr algn="ctr"/>
            <a:r>
              <a:rPr lang="en-GB" dirty="0"/>
              <a:t>Objective &amp; Benefits</a:t>
            </a:r>
          </a:p>
        </p:txBody>
      </p:sp>
      <p:sp>
        <p:nvSpPr>
          <p:cNvPr id="10" name="Pentagon 9"/>
          <p:cNvSpPr/>
          <p:nvPr/>
        </p:nvSpPr>
        <p:spPr>
          <a:xfrm>
            <a:off x="1123950" y="4838701"/>
            <a:ext cx="1790700" cy="942975"/>
          </a:xfrm>
          <a:prstGeom prst="homePlate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Project Charter</a:t>
            </a:r>
            <a:endParaRPr lang="en-IE" dirty="0"/>
          </a:p>
        </p:txBody>
      </p:sp>
      <p:sp>
        <p:nvSpPr>
          <p:cNvPr id="11" name="Rounded Rectangle 10"/>
          <p:cNvSpPr/>
          <p:nvPr/>
        </p:nvSpPr>
        <p:spPr>
          <a:xfrm>
            <a:off x="3190875" y="2228850"/>
            <a:ext cx="4019550" cy="942975"/>
          </a:xfrm>
          <a:prstGeom prst="roundRect">
            <a:avLst/>
          </a:prstGeom>
          <a:solidFill>
            <a:srgbClr val="87C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Identify the business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Document the As is Process (Value stream Map)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Identify and translate the VOC</a:t>
            </a:r>
            <a:endParaRPr lang="en-IE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3190875" y="3533775"/>
            <a:ext cx="4019550" cy="942975"/>
          </a:xfrm>
          <a:prstGeom prst="roundRect">
            <a:avLst/>
          </a:prstGeom>
          <a:solidFill>
            <a:srgbClr val="23A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Define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Develop Problem Statement 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Estimate Financial Benefits</a:t>
            </a:r>
            <a:r>
              <a:rPr lang="en-GB" sz="1600" dirty="0"/>
              <a:t>	</a:t>
            </a:r>
            <a:endParaRPr lang="en-IE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3190875" y="4838701"/>
            <a:ext cx="4019550" cy="942975"/>
          </a:xfrm>
          <a:prstGeom prst="round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Define roles and responsibilities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Identify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Establish timeline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 communication plan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391400" y="4838701"/>
            <a:ext cx="1619250" cy="942975"/>
          </a:xfrm>
          <a:prstGeom prst="round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22</a:t>
            </a:r>
            <a:r>
              <a:rPr lang="en-GB" sz="1400" baseline="30000" dirty="0"/>
              <a:t>nd</a:t>
            </a:r>
            <a:r>
              <a:rPr lang="en-GB" sz="1400" dirty="0"/>
              <a:t> Feb</a:t>
            </a:r>
          </a:p>
          <a:p>
            <a:r>
              <a:rPr lang="en-GB" sz="1400" dirty="0"/>
              <a:t>28</a:t>
            </a:r>
            <a:r>
              <a:rPr lang="en-GB" sz="1400" baseline="30000" dirty="0"/>
              <a:t>th</a:t>
            </a:r>
            <a:r>
              <a:rPr lang="en-GB" sz="1400" dirty="0"/>
              <a:t> Feb</a:t>
            </a:r>
          </a:p>
          <a:p>
            <a:r>
              <a:rPr lang="en-GB" sz="1400" dirty="0"/>
              <a:t>22</a:t>
            </a:r>
            <a:r>
              <a:rPr lang="en-GB" sz="1400" baseline="30000" dirty="0"/>
              <a:t>nd</a:t>
            </a:r>
            <a:r>
              <a:rPr lang="en-GB" sz="1400" dirty="0"/>
              <a:t> Feb</a:t>
            </a:r>
          </a:p>
          <a:p>
            <a:r>
              <a:rPr lang="en-GB" sz="1400" dirty="0"/>
              <a:t>01</a:t>
            </a:r>
            <a:r>
              <a:rPr lang="en-GB" sz="1400" baseline="30000" dirty="0"/>
              <a:t>st</a:t>
            </a:r>
            <a:r>
              <a:rPr lang="en-GB" sz="1400" dirty="0"/>
              <a:t> Feb	</a:t>
            </a:r>
            <a:endParaRPr lang="en-IE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7391400" y="2233613"/>
            <a:ext cx="1619250" cy="942975"/>
          </a:xfrm>
          <a:prstGeom prst="roundRect">
            <a:avLst/>
          </a:prstGeom>
          <a:solidFill>
            <a:srgbClr val="87C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22</a:t>
            </a:r>
            <a:r>
              <a:rPr lang="en-GB" baseline="30000" dirty="0"/>
              <a:t>nd</a:t>
            </a:r>
            <a:r>
              <a:rPr lang="en-GB" dirty="0"/>
              <a:t> Jan	</a:t>
            </a:r>
          </a:p>
          <a:p>
            <a:r>
              <a:rPr lang="en-GB" dirty="0"/>
              <a:t>28</a:t>
            </a:r>
            <a:r>
              <a:rPr lang="en-GB" baseline="30000" dirty="0"/>
              <a:t>th</a:t>
            </a:r>
            <a:r>
              <a:rPr lang="en-GB" dirty="0"/>
              <a:t> Feb</a:t>
            </a:r>
          </a:p>
          <a:p>
            <a:r>
              <a:rPr lang="en-GB" dirty="0"/>
              <a:t>28th Feb</a:t>
            </a:r>
            <a:endParaRPr lang="en-IE" dirty="0"/>
          </a:p>
        </p:txBody>
      </p:sp>
      <p:sp>
        <p:nvSpPr>
          <p:cNvPr id="22" name="Rounded Rectangle 21"/>
          <p:cNvSpPr/>
          <p:nvPr/>
        </p:nvSpPr>
        <p:spPr>
          <a:xfrm>
            <a:off x="7391400" y="3533775"/>
            <a:ext cx="1619250" cy="942975"/>
          </a:xfrm>
          <a:prstGeom prst="roundRect">
            <a:avLst/>
          </a:prstGeom>
          <a:solidFill>
            <a:srgbClr val="23A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28</a:t>
            </a:r>
            <a:r>
              <a:rPr lang="en-GB" sz="1400" baseline="30000" dirty="0"/>
              <a:t>th</a:t>
            </a:r>
            <a:r>
              <a:rPr lang="en-GB" sz="1400" dirty="0"/>
              <a:t> Feb</a:t>
            </a:r>
          </a:p>
          <a:p>
            <a:r>
              <a:rPr lang="en-GB" sz="1400" dirty="0"/>
              <a:t>28</a:t>
            </a:r>
            <a:r>
              <a:rPr lang="en-GB" sz="1400" baseline="30000" dirty="0"/>
              <a:t>th</a:t>
            </a:r>
            <a:r>
              <a:rPr lang="en-GB" sz="1400" dirty="0"/>
              <a:t> Feb</a:t>
            </a:r>
          </a:p>
          <a:p>
            <a:r>
              <a:rPr lang="en-GB" sz="1400" dirty="0"/>
              <a:t>22</a:t>
            </a:r>
            <a:r>
              <a:rPr lang="en-GB" sz="1400" baseline="30000" dirty="0"/>
              <a:t>nd</a:t>
            </a:r>
            <a:r>
              <a:rPr lang="en-GB" sz="1400" dirty="0"/>
              <a:t> Jan</a:t>
            </a:r>
          </a:p>
          <a:p>
            <a:r>
              <a:rPr lang="en-GB" sz="1400" dirty="0"/>
              <a:t>28</a:t>
            </a:r>
            <a:r>
              <a:rPr lang="en-GB" sz="1400" baseline="30000" dirty="0"/>
              <a:t>th</a:t>
            </a:r>
            <a:r>
              <a:rPr lang="en-GB" sz="1400" dirty="0"/>
              <a:t> Feb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391400" y="1616075"/>
            <a:ext cx="1619250" cy="4318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Due By</a:t>
            </a:r>
            <a:endParaRPr lang="en-IE" dirty="0"/>
          </a:p>
        </p:txBody>
      </p:sp>
      <p:sp>
        <p:nvSpPr>
          <p:cNvPr id="24" name="Rounded Rectangle 23"/>
          <p:cNvSpPr/>
          <p:nvPr/>
        </p:nvSpPr>
        <p:spPr>
          <a:xfrm>
            <a:off x="9277350" y="3533775"/>
            <a:ext cx="1085850" cy="942975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5" name="Rounded Rectangle 24"/>
          <p:cNvSpPr/>
          <p:nvPr/>
        </p:nvSpPr>
        <p:spPr>
          <a:xfrm>
            <a:off x="9277350" y="4838700"/>
            <a:ext cx="1085850" cy="942975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6" name="Rounded Rectangle 25"/>
          <p:cNvSpPr/>
          <p:nvPr/>
        </p:nvSpPr>
        <p:spPr>
          <a:xfrm>
            <a:off x="9277350" y="2228850"/>
            <a:ext cx="1085850" cy="942975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7" name="Rounded Rectangle 26"/>
          <p:cNvSpPr/>
          <p:nvPr/>
        </p:nvSpPr>
        <p:spPr>
          <a:xfrm>
            <a:off x="9277350" y="1616075"/>
            <a:ext cx="1085850" cy="4318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RAG</a:t>
            </a:r>
            <a:endParaRPr lang="en-IE" dirty="0"/>
          </a:p>
        </p:txBody>
      </p:sp>
      <p:sp>
        <p:nvSpPr>
          <p:cNvPr id="30" name="Rounded Rectangle 29"/>
          <p:cNvSpPr/>
          <p:nvPr/>
        </p:nvSpPr>
        <p:spPr>
          <a:xfrm>
            <a:off x="10620375" y="1616075"/>
            <a:ext cx="1085850" cy="4318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Done</a:t>
            </a:r>
            <a:endParaRPr lang="en-IE" dirty="0"/>
          </a:p>
        </p:txBody>
      </p:sp>
      <p:sp>
        <p:nvSpPr>
          <p:cNvPr id="33" name="Flowchart: Connector 32"/>
          <p:cNvSpPr/>
          <p:nvPr/>
        </p:nvSpPr>
        <p:spPr>
          <a:xfrm>
            <a:off x="9739313" y="2379585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4" name="Flowchart: Connector 33"/>
          <p:cNvSpPr/>
          <p:nvPr/>
        </p:nvSpPr>
        <p:spPr>
          <a:xfrm>
            <a:off x="9739313" y="2639854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5" name="Flowchart: Connector 34"/>
          <p:cNvSpPr/>
          <p:nvPr/>
        </p:nvSpPr>
        <p:spPr>
          <a:xfrm>
            <a:off x="9739313" y="2898936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6" name="Flowchart: Connector 35"/>
          <p:cNvSpPr/>
          <p:nvPr/>
        </p:nvSpPr>
        <p:spPr>
          <a:xfrm>
            <a:off x="9739313" y="3568305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7" name="Flowchart: Connector 36"/>
          <p:cNvSpPr/>
          <p:nvPr/>
        </p:nvSpPr>
        <p:spPr>
          <a:xfrm>
            <a:off x="9739313" y="3787858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8" name="Flowchart: Connector 37"/>
          <p:cNvSpPr/>
          <p:nvPr/>
        </p:nvSpPr>
        <p:spPr>
          <a:xfrm>
            <a:off x="9739313" y="4008124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9" name="Flowchart: Connector 38"/>
          <p:cNvSpPr/>
          <p:nvPr/>
        </p:nvSpPr>
        <p:spPr>
          <a:xfrm>
            <a:off x="9739313" y="4228149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0" name="Flowchart: Connector 39"/>
          <p:cNvSpPr/>
          <p:nvPr/>
        </p:nvSpPr>
        <p:spPr>
          <a:xfrm>
            <a:off x="9739313" y="4886803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1" name="Flowchart: Connector 40"/>
          <p:cNvSpPr/>
          <p:nvPr/>
        </p:nvSpPr>
        <p:spPr>
          <a:xfrm>
            <a:off x="9739313" y="5116832"/>
            <a:ext cx="161925" cy="16192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2" name="Flowchart: Connector 41"/>
          <p:cNvSpPr/>
          <p:nvPr/>
        </p:nvSpPr>
        <p:spPr>
          <a:xfrm>
            <a:off x="9739313" y="5356386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3" name="Flowchart: Connector 42"/>
          <p:cNvSpPr/>
          <p:nvPr/>
        </p:nvSpPr>
        <p:spPr>
          <a:xfrm>
            <a:off x="9739313" y="5576887"/>
            <a:ext cx="161925" cy="16192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5" name="Chevron 44"/>
          <p:cNvSpPr/>
          <p:nvPr/>
        </p:nvSpPr>
        <p:spPr>
          <a:xfrm rot="5400000">
            <a:off x="11166747" y="4013177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48" name="Chevron 47"/>
          <p:cNvSpPr/>
          <p:nvPr/>
        </p:nvSpPr>
        <p:spPr>
          <a:xfrm rot="5400000">
            <a:off x="11166747" y="2379881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49" name="Chevron 48"/>
          <p:cNvSpPr/>
          <p:nvPr/>
        </p:nvSpPr>
        <p:spPr>
          <a:xfrm rot="5400000">
            <a:off x="11166747" y="4880380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50" name="Chevron 49"/>
          <p:cNvSpPr/>
          <p:nvPr/>
        </p:nvSpPr>
        <p:spPr>
          <a:xfrm rot="5400000">
            <a:off x="11166747" y="5369609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51" name="Chevron 50"/>
          <p:cNvSpPr/>
          <p:nvPr/>
        </p:nvSpPr>
        <p:spPr>
          <a:xfrm rot="5400000">
            <a:off x="11166747" y="5581940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44" name="Chevron 47">
            <a:extLst>
              <a:ext uri="{FF2B5EF4-FFF2-40B4-BE49-F238E27FC236}">
                <a16:creationId xmlns="" xmlns:a16="http://schemas.microsoft.com/office/drawing/2014/main" id="{6C7CCA90-D90F-4248-8749-607CC345E59F}"/>
              </a:ext>
            </a:extLst>
          </p:cNvPr>
          <p:cNvSpPr/>
          <p:nvPr/>
        </p:nvSpPr>
        <p:spPr>
          <a:xfrm rot="5400000">
            <a:off x="11166747" y="2633881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46" name="Chevron 47">
            <a:extLst>
              <a:ext uri="{FF2B5EF4-FFF2-40B4-BE49-F238E27FC236}">
                <a16:creationId xmlns="" xmlns:a16="http://schemas.microsoft.com/office/drawing/2014/main" id="{CA9A19DB-DCE1-4F17-81A7-7E823D22522B}"/>
              </a:ext>
            </a:extLst>
          </p:cNvPr>
          <p:cNvSpPr/>
          <p:nvPr/>
        </p:nvSpPr>
        <p:spPr>
          <a:xfrm rot="5400000">
            <a:off x="11166747" y="2901992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47" name="Chevron 47">
            <a:extLst>
              <a:ext uri="{FF2B5EF4-FFF2-40B4-BE49-F238E27FC236}">
                <a16:creationId xmlns="" xmlns:a16="http://schemas.microsoft.com/office/drawing/2014/main" id="{CA9A19DB-DCE1-4F17-81A7-7E823D22522B}"/>
              </a:ext>
            </a:extLst>
          </p:cNvPr>
          <p:cNvSpPr/>
          <p:nvPr/>
        </p:nvSpPr>
        <p:spPr>
          <a:xfrm rot="5400000">
            <a:off x="11163004" y="3600152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52" name="Chevron 47">
            <a:extLst>
              <a:ext uri="{FF2B5EF4-FFF2-40B4-BE49-F238E27FC236}">
                <a16:creationId xmlns="" xmlns:a16="http://schemas.microsoft.com/office/drawing/2014/main" id="{CA9A19DB-DCE1-4F17-81A7-7E823D22522B}"/>
              </a:ext>
            </a:extLst>
          </p:cNvPr>
          <p:cNvSpPr/>
          <p:nvPr/>
        </p:nvSpPr>
        <p:spPr>
          <a:xfrm rot="5400000">
            <a:off x="11163003" y="3802432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53" name="Chevron 47">
            <a:extLst>
              <a:ext uri="{FF2B5EF4-FFF2-40B4-BE49-F238E27FC236}">
                <a16:creationId xmlns="" xmlns:a16="http://schemas.microsoft.com/office/drawing/2014/main" id="{CA9A19DB-DCE1-4F17-81A7-7E823D22522B}"/>
              </a:ext>
            </a:extLst>
          </p:cNvPr>
          <p:cNvSpPr/>
          <p:nvPr/>
        </p:nvSpPr>
        <p:spPr>
          <a:xfrm rot="5400000">
            <a:off x="11163002" y="4219596"/>
            <a:ext cx="152409" cy="151817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97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6</a:t>
            </a:fld>
            <a:endParaRPr lang="en-GB" dirty="0">
              <a:solidFill>
                <a:srgbClr val="6400A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1" y="452718"/>
            <a:ext cx="9541043" cy="48863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3241" y="1853248"/>
            <a:ext cx="8313736" cy="44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1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Measure/Analyse  Phase Key Steps and Time frame</a:t>
            </a:r>
            <a:endParaRPr lang="en-IE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504950" y="2047875"/>
            <a:ext cx="1504950" cy="3533775"/>
          </a:xfrm>
          <a:prstGeom prst="roundRect">
            <a:avLst/>
          </a:prstGeom>
          <a:gradFill>
            <a:gsLst>
              <a:gs pos="0">
                <a:srgbClr val="FE9700"/>
              </a:gs>
              <a:gs pos="37000">
                <a:srgbClr val="FFCC00"/>
              </a:gs>
              <a:gs pos="57000">
                <a:srgbClr val="FFFF00"/>
              </a:gs>
              <a:gs pos="77000">
                <a:srgbClr val="FFCC6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8" name="Pentagon 7"/>
          <p:cNvSpPr/>
          <p:nvPr/>
        </p:nvSpPr>
        <p:spPr>
          <a:xfrm>
            <a:off x="1123949" y="2228850"/>
            <a:ext cx="1790701" cy="942975"/>
          </a:xfrm>
          <a:prstGeom prst="homePlat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Create plan to collect the data</a:t>
            </a:r>
            <a:endParaRPr lang="en-IE" b="1" dirty="0"/>
          </a:p>
        </p:txBody>
      </p:sp>
      <p:sp>
        <p:nvSpPr>
          <p:cNvPr id="9" name="Pentagon 8"/>
          <p:cNvSpPr/>
          <p:nvPr/>
        </p:nvSpPr>
        <p:spPr>
          <a:xfrm>
            <a:off x="1123950" y="3533776"/>
            <a:ext cx="1790700" cy="942975"/>
          </a:xfrm>
          <a:prstGeom prst="homePlat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Baseline current performance</a:t>
            </a:r>
          </a:p>
        </p:txBody>
      </p:sp>
      <p:sp>
        <p:nvSpPr>
          <p:cNvPr id="10" name="Pentagon 9"/>
          <p:cNvSpPr/>
          <p:nvPr/>
        </p:nvSpPr>
        <p:spPr>
          <a:xfrm>
            <a:off x="1123950" y="4838701"/>
            <a:ext cx="1790700" cy="942975"/>
          </a:xfrm>
          <a:prstGeom prst="homePlate">
            <a:avLst/>
          </a:prstGeom>
          <a:solidFill>
            <a:srgbClr val="E57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Determine improvement initiatives</a:t>
            </a:r>
            <a:endParaRPr lang="en-IE" sz="16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190875" y="2228850"/>
            <a:ext cx="4019550" cy="942975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This connects to the launch of the new dashboard which will be released on the 1st of April 2019</a:t>
            </a:r>
            <a:endParaRPr lang="en-IE" sz="16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190875" y="3533775"/>
            <a:ext cx="4019550" cy="942975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Steps Analysis (BAU and Project)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Orders Analysis (BAU and Project)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Teams demand vs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 smtClean="0"/>
              <a:t>Bottlenecks</a:t>
            </a:r>
            <a:r>
              <a:rPr lang="en-GB" sz="1400" b="1" dirty="0"/>
              <a:t>	</a:t>
            </a:r>
            <a:endParaRPr lang="en-IE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190875" y="4838701"/>
            <a:ext cx="4019550" cy="942975"/>
          </a:xfrm>
          <a:prstGeom prst="roundRect">
            <a:avLst/>
          </a:prstGeom>
          <a:solidFill>
            <a:srgbClr val="E57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See slide 26</a:t>
            </a:r>
            <a:endParaRPr lang="en-US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7391400" y="4838701"/>
            <a:ext cx="1619250" cy="942975"/>
          </a:xfrm>
          <a:prstGeom prst="roundRect">
            <a:avLst/>
          </a:prstGeom>
          <a:solidFill>
            <a:srgbClr val="E57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/>
              <a:t>30th of April </a:t>
            </a:r>
            <a:endParaRPr lang="en-US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391400" y="2233613"/>
            <a:ext cx="1619250" cy="942975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1</a:t>
            </a:r>
            <a:r>
              <a:rPr lang="en-GB" b="1" baseline="30000" dirty="0"/>
              <a:t>st</a:t>
            </a:r>
            <a:r>
              <a:rPr lang="en-GB" b="1" dirty="0"/>
              <a:t> April 2019	</a:t>
            </a:r>
            <a:endParaRPr lang="en-I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7391400" y="3533775"/>
            <a:ext cx="1619250" cy="942975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/>
              <a:t>31</a:t>
            </a:r>
            <a:r>
              <a:rPr lang="en-GB" sz="1400" b="1" baseline="30000" dirty="0"/>
              <a:t>st</a:t>
            </a:r>
            <a:r>
              <a:rPr lang="en-GB" sz="1400" b="1" dirty="0"/>
              <a:t> of March</a:t>
            </a:r>
          </a:p>
          <a:p>
            <a:r>
              <a:rPr lang="en-GB" sz="1400" b="1" dirty="0"/>
              <a:t>31</a:t>
            </a:r>
            <a:r>
              <a:rPr lang="en-GB" sz="1400" b="1" baseline="30000" dirty="0"/>
              <a:t>st</a:t>
            </a:r>
            <a:r>
              <a:rPr lang="en-GB" sz="1400" b="1" dirty="0"/>
              <a:t> of March</a:t>
            </a:r>
          </a:p>
          <a:p>
            <a:r>
              <a:rPr lang="en-GB" sz="1400" b="1" dirty="0"/>
              <a:t>31</a:t>
            </a:r>
            <a:r>
              <a:rPr lang="en-GB" sz="1400" b="1" baseline="30000" dirty="0"/>
              <a:t>st</a:t>
            </a:r>
            <a:r>
              <a:rPr lang="en-GB" sz="1400" b="1" dirty="0"/>
              <a:t> of March</a:t>
            </a:r>
          </a:p>
          <a:p>
            <a:r>
              <a:rPr lang="en-GB" sz="1400" b="1" dirty="0"/>
              <a:t>31</a:t>
            </a:r>
            <a:r>
              <a:rPr lang="en-GB" sz="1400" b="1" baseline="30000" dirty="0"/>
              <a:t>st</a:t>
            </a:r>
            <a:r>
              <a:rPr lang="en-GB" sz="1400" b="1" dirty="0"/>
              <a:t> of March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391400" y="1616075"/>
            <a:ext cx="1619250" cy="43180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Due By</a:t>
            </a:r>
            <a:endParaRPr lang="en-IE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9277350" y="3533775"/>
            <a:ext cx="1085850" cy="942975"/>
          </a:xfrm>
          <a:prstGeom prst="roundRect">
            <a:avLst/>
          </a:prstGeom>
          <a:ln w="38100">
            <a:solidFill>
              <a:srgbClr val="FE97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9277350" y="4838700"/>
            <a:ext cx="1085850" cy="942975"/>
          </a:xfrm>
          <a:prstGeom prst="roundRect">
            <a:avLst/>
          </a:prstGeom>
          <a:ln w="38100">
            <a:solidFill>
              <a:srgbClr val="FF9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9277350" y="2228850"/>
            <a:ext cx="1085850" cy="942975"/>
          </a:xfrm>
          <a:prstGeom prst="roundRect">
            <a:avLst/>
          </a:prstGeom>
          <a:ln w="38100">
            <a:solidFill>
              <a:srgbClr val="FF99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9277350" y="1616075"/>
            <a:ext cx="1085850" cy="43180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RAG</a:t>
            </a:r>
            <a:endParaRPr lang="en-IE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10620375" y="1616075"/>
            <a:ext cx="1085850" cy="43180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Done</a:t>
            </a:r>
            <a:endParaRPr lang="en-IE" b="1" dirty="0"/>
          </a:p>
        </p:txBody>
      </p:sp>
      <p:sp>
        <p:nvSpPr>
          <p:cNvPr id="33" name="Flowchart: Connector 32"/>
          <p:cNvSpPr/>
          <p:nvPr/>
        </p:nvSpPr>
        <p:spPr>
          <a:xfrm>
            <a:off x="9739313" y="2596157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36" name="Flowchart: Connector 35"/>
          <p:cNvSpPr/>
          <p:nvPr/>
        </p:nvSpPr>
        <p:spPr>
          <a:xfrm>
            <a:off x="9739313" y="3604401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37" name="Flowchart: Connector 36"/>
          <p:cNvSpPr/>
          <p:nvPr/>
        </p:nvSpPr>
        <p:spPr>
          <a:xfrm>
            <a:off x="9739313" y="3799890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38" name="Flowchart: Connector 37"/>
          <p:cNvSpPr/>
          <p:nvPr/>
        </p:nvSpPr>
        <p:spPr>
          <a:xfrm>
            <a:off x="9739313" y="4008124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39" name="Flowchart: Connector 38"/>
          <p:cNvSpPr/>
          <p:nvPr/>
        </p:nvSpPr>
        <p:spPr>
          <a:xfrm>
            <a:off x="9739313" y="4228149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40" name="Flowchart: Connector 39"/>
          <p:cNvSpPr/>
          <p:nvPr/>
        </p:nvSpPr>
        <p:spPr>
          <a:xfrm>
            <a:off x="9739313" y="4886803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41" name="Flowchart: Connector 40"/>
          <p:cNvSpPr/>
          <p:nvPr/>
        </p:nvSpPr>
        <p:spPr>
          <a:xfrm>
            <a:off x="9739313" y="5116832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42" name="Flowchart: Connector 41"/>
          <p:cNvSpPr/>
          <p:nvPr/>
        </p:nvSpPr>
        <p:spPr>
          <a:xfrm>
            <a:off x="9739313" y="5356386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43" name="Flowchart: Connector 42"/>
          <p:cNvSpPr/>
          <p:nvPr/>
        </p:nvSpPr>
        <p:spPr>
          <a:xfrm>
            <a:off x="9739313" y="5576887"/>
            <a:ext cx="161925" cy="16192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/>
          </a:p>
        </p:txBody>
      </p:sp>
      <p:sp>
        <p:nvSpPr>
          <p:cNvPr id="48" name="Chevron 47"/>
          <p:cNvSpPr/>
          <p:nvPr/>
        </p:nvSpPr>
        <p:spPr>
          <a:xfrm rot="5400000">
            <a:off x="11166747" y="2605969"/>
            <a:ext cx="152409" cy="151817"/>
          </a:xfrm>
          <a:prstGeom prst="chevron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47" name="Chevron 46"/>
          <p:cNvSpPr/>
          <p:nvPr/>
        </p:nvSpPr>
        <p:spPr>
          <a:xfrm rot="5400000">
            <a:off x="11166747" y="3604697"/>
            <a:ext cx="152409" cy="151817"/>
          </a:xfrm>
          <a:prstGeom prst="chevron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 rot="5400000">
            <a:off x="11166747" y="3800186"/>
            <a:ext cx="152409" cy="151817"/>
          </a:xfrm>
          <a:prstGeom prst="chevron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53" name="Chevron 52"/>
          <p:cNvSpPr/>
          <p:nvPr/>
        </p:nvSpPr>
        <p:spPr>
          <a:xfrm rot="5400000">
            <a:off x="11166747" y="4887099"/>
            <a:ext cx="152409" cy="151817"/>
          </a:xfrm>
          <a:prstGeom prst="chevron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54" name="Chevron 53"/>
          <p:cNvSpPr/>
          <p:nvPr/>
        </p:nvSpPr>
        <p:spPr>
          <a:xfrm rot="5400000">
            <a:off x="11166747" y="4008420"/>
            <a:ext cx="152409" cy="151817"/>
          </a:xfrm>
          <a:prstGeom prst="chevron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55" name="Chevron 54"/>
          <p:cNvSpPr/>
          <p:nvPr/>
        </p:nvSpPr>
        <p:spPr>
          <a:xfrm rot="5400000">
            <a:off x="11166747" y="4228445"/>
            <a:ext cx="152409" cy="151817"/>
          </a:xfrm>
          <a:prstGeom prst="chevron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56" name="Chevron 55"/>
          <p:cNvSpPr/>
          <p:nvPr/>
        </p:nvSpPr>
        <p:spPr>
          <a:xfrm rot="5400000">
            <a:off x="11166747" y="5117128"/>
            <a:ext cx="152409" cy="151817"/>
          </a:xfrm>
          <a:prstGeom prst="chevron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57" name="Chevron 56"/>
          <p:cNvSpPr/>
          <p:nvPr/>
        </p:nvSpPr>
        <p:spPr>
          <a:xfrm rot="5400000">
            <a:off x="11166747" y="5356682"/>
            <a:ext cx="152409" cy="151817"/>
          </a:xfrm>
          <a:prstGeom prst="chevron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 rot="5400000">
            <a:off x="11166747" y="5577183"/>
            <a:ext cx="152409" cy="151817"/>
          </a:xfrm>
          <a:prstGeom prst="chevron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200" dirty="0"/>
              <a:t>Top 10 Products analysis Project Baseline</a:t>
            </a:r>
            <a:endParaRPr lang="en-I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932283"/>
              </p:ext>
            </p:extLst>
          </p:nvPr>
        </p:nvGraphicFramePr>
        <p:xfrm>
          <a:off x="4090191" y="1042207"/>
          <a:ext cx="3162300" cy="2286000"/>
        </p:xfrm>
        <a:graphic>
          <a:graphicData uri="http://schemas.openxmlformats.org/drawingml/2006/table">
            <a:tbl>
              <a:tblPr/>
              <a:tblGrid>
                <a:gridCol w="24645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77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TOP 10 Products Grouped by Vol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Orders Vol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xDSL / MPLS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Business Voice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MPLS/BT IP Connect 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Etherway/BT Etherflow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Private Line National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Etherflow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Carrier Services Private Line National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 Matrix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DSL/ IP Connect Ireland -Bitstream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Etherway Access Only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=""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3426318"/>
              </p:ext>
            </p:extLst>
          </p:nvPr>
        </p:nvGraphicFramePr>
        <p:xfrm>
          <a:off x="7488820" y="1042207"/>
          <a:ext cx="4201515" cy="2495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53626"/>
              </p:ext>
            </p:extLst>
          </p:nvPr>
        </p:nvGraphicFramePr>
        <p:xfrm>
          <a:off x="5578997" y="3810794"/>
          <a:ext cx="5629777" cy="2558415"/>
        </p:xfrm>
        <a:graphic>
          <a:graphicData uri="http://schemas.openxmlformats.org/drawingml/2006/table">
            <a:tbl>
              <a:tblPr/>
              <a:tblGrid>
                <a:gridCol w="19372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857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072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  <a:r>
                        <a:rPr lang="en-GB" sz="1100" b="0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 Grouped</a:t>
                      </a:r>
                      <a:endParaRPr lang="en-IE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Count of Siebel_Order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of CT_Ex_Delayed_Days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of LateDays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Business Voice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Etherway/BT Etherflow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Etherway Access Only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Carrier Services Private Line National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MPLS/BT IP Connect 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Private Line National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 Matrix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DSL/ IP Connect Ireland -Bitstream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xDSL / MPLS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607563"/>
              </p:ext>
            </p:extLst>
          </p:nvPr>
        </p:nvGraphicFramePr>
        <p:xfrm>
          <a:off x="371445" y="1042207"/>
          <a:ext cx="3355603" cy="2286000"/>
        </p:xfrm>
        <a:graphic>
          <a:graphicData uri="http://schemas.openxmlformats.org/drawingml/2006/table">
            <a:tbl>
              <a:tblPr/>
              <a:tblGrid>
                <a:gridCol w="2375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02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Top 10 Products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Orders Vol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xDSL / MPLS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Business Voice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MPLS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Etherway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Private Line National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Etherflow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Carrier Services Private Line National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 Matrix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IP Connect 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DSL/ IP Connect Ireland -Bitstream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=""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80450" y="3556497"/>
          <a:ext cx="4897606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183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Analysis Bottleneck - ICUKU</a:t>
            </a:r>
            <a:endParaRPr lang="en-I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8791"/>
              </p:ext>
            </p:extLst>
          </p:nvPr>
        </p:nvGraphicFramePr>
        <p:xfrm>
          <a:off x="543337" y="1509651"/>
          <a:ext cx="6438900" cy="38557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0299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65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694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3685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60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Order Progress</a:t>
                      </a:r>
                      <a:endParaRPr lang="en-I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Group</a:t>
                      </a:r>
                      <a:endParaRPr lang="en-I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Vol</a:t>
                      </a:r>
                      <a:endParaRPr lang="en-I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Average of SLA WKDDs</a:t>
                      </a:r>
                      <a:endParaRPr lang="en-I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Average of Late DDs</a:t>
                      </a:r>
                      <a:endParaRPr lang="en-I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Wait for Cust BillThrough Date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OM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-143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582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Remove Monitoring From ITO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System Engineering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3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132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Arrange Customer Appointment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Field Logistics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27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3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102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OM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94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3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65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Cancel Usage/DMS Voice Delete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Voice Operations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421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3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34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Jumpers/Cards Recovery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Field Logistics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348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34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Jumpers/Cards Recovery 2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Field Logistics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57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26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Cease Completed On Orion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OM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42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29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26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Service Delivery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18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19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Jumpers/Cards Recovery 3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Field Logistics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Jumpers/Cards Recovery 4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Field Logistics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21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Pending OLO Completion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IC Team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84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OLO Team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51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Cease In Orion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IC Team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88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3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15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Create DCA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Order Operations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205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2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NTU/CPE Recovery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u="none" strike="noStrike" dirty="0">
                          <a:effectLst/>
                        </a:rPr>
                        <a:t>Field Logistics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68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4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u="none" strike="noStrike" dirty="0">
                          <a:effectLst/>
                        </a:rPr>
                        <a:t>13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>
                <a:solidFill>
                  <a:srgbClr val="6400AA"/>
                </a:solidFill>
              </a:rPr>
              <a:pPr/>
              <a:t>9</a:t>
            </a:fld>
            <a:endParaRPr lang="en-GB" dirty="0">
              <a:solidFill>
                <a:srgbClr val="6400AA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93807" y="2406464"/>
            <a:ext cx="2133600" cy="465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7" name="Oval 6"/>
          <p:cNvSpPr/>
          <p:nvPr/>
        </p:nvSpPr>
        <p:spPr>
          <a:xfrm>
            <a:off x="493807" y="3645654"/>
            <a:ext cx="2133600" cy="357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Oval 7"/>
          <p:cNvSpPr/>
          <p:nvPr/>
        </p:nvSpPr>
        <p:spPr>
          <a:xfrm>
            <a:off x="493807" y="2889712"/>
            <a:ext cx="2133600" cy="3278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9" name="Oval 8"/>
          <p:cNvSpPr/>
          <p:nvPr/>
        </p:nvSpPr>
        <p:spPr>
          <a:xfrm>
            <a:off x="478567" y="3235692"/>
            <a:ext cx="2133600" cy="3736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3293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BT_ppt_standard_mountain(calibri)">
  <a:themeElements>
    <a:clrScheme name="BT">
      <a:dk1>
        <a:srgbClr val="000000"/>
      </a:dk1>
      <a:lt1>
        <a:srgbClr val="FFFFFF"/>
      </a:lt1>
      <a:dk2>
        <a:srgbClr val="000000"/>
      </a:dk2>
      <a:lt2>
        <a:srgbClr val="3C3C3B"/>
      </a:lt2>
      <a:accent1>
        <a:srgbClr val="6400AA"/>
      </a:accent1>
      <a:accent2>
        <a:srgbClr val="E60050"/>
      </a:accent2>
      <a:accent3>
        <a:srgbClr val="00A0D6"/>
      </a:accent3>
      <a:accent4>
        <a:srgbClr val="000000"/>
      </a:accent4>
      <a:accent5>
        <a:srgbClr val="9D9D9D"/>
      </a:accent5>
      <a:accent6>
        <a:srgbClr val="DADADA"/>
      </a:accent6>
      <a:hlink>
        <a:srgbClr val="6400AA"/>
      </a:hlink>
      <a:folHlink>
        <a:srgbClr val="E60050"/>
      </a:folHlink>
    </a:clrScheme>
    <a:fontScheme name="Calibri &amp; Calibri Ligh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5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livery_Corporate Biweekly meeting 20180904.potx" id="{ACEB0403-6076-4E0D-93C5-519DE82E4838}" vid="{09CA0F1D-29EF-4AD2-809F-EE184553FF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6327804B217C479C9C5FAC1EF7A787" ma:contentTypeVersion="4" ma:contentTypeDescription="Create a new document." ma:contentTypeScope="" ma:versionID="d60e4ce36795adf92bc0c2e7af8c3217">
  <xsd:schema xmlns:xsd="http://www.w3.org/2001/XMLSchema" xmlns:xs="http://www.w3.org/2001/XMLSchema" xmlns:p="http://schemas.microsoft.com/office/2006/metadata/properties" xmlns:ns2="62499f37-0436-4dd6-a5f1-3d509cc22f70" xmlns:ns3="70de5d4e-de45-46c3-916c-d6ddd1d4e434" targetNamespace="http://schemas.microsoft.com/office/2006/metadata/properties" ma:root="true" ma:fieldsID="b5d9931bcf634fb39ea7b2d8c71367a2" ns2:_="" ns3:_="">
    <xsd:import namespace="62499f37-0436-4dd6-a5f1-3d509cc22f70"/>
    <xsd:import namespace="70de5d4e-de45-46c3-916c-d6ddd1d4e4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499f37-0436-4dd6-a5f1-3d509cc22f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e5d4e-de45-46c3-916c-d6ddd1d4e43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EC3646-608B-4CC5-990B-3DB9B83FB9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499f37-0436-4dd6-a5f1-3d509cc22f70"/>
    <ds:schemaRef ds:uri="70de5d4e-de45-46c3-916c-d6ddd1d4e4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D957AE-6FC2-4896-877D-8F1609C31E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583FE4-09DC-4DBA-9AC8-C9737E69E16B}">
  <ds:schemaRefs>
    <ds:schemaRef ds:uri="http://schemas.microsoft.com/office/2006/documentManagement/types"/>
    <ds:schemaRef ds:uri="62499f37-0436-4dd6-a5f1-3d509cc22f70"/>
    <ds:schemaRef ds:uri="http://purl.org/dc/elements/1.1/"/>
    <ds:schemaRef ds:uri="70de5d4e-de45-46c3-916c-d6ddd1d4e434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154</TotalTime>
  <Words>1282</Words>
  <Application>Microsoft Office PowerPoint</Application>
  <PresentationFormat>Widescreen</PresentationFormat>
  <Paragraphs>510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BT Font Light</vt:lpstr>
      <vt:lpstr>Calibri</vt:lpstr>
      <vt:lpstr>Calibri Light</vt:lpstr>
      <vt:lpstr>Century Gothic</vt:lpstr>
      <vt:lpstr>Times New Roman</vt:lpstr>
      <vt:lpstr>Wingdings 3</vt:lpstr>
      <vt:lpstr>Ion</vt:lpstr>
      <vt:lpstr>BT_ppt_standard_mountain(calibri)</vt:lpstr>
      <vt:lpstr>Cancellations</vt:lpstr>
      <vt:lpstr>Where we started</vt:lpstr>
      <vt:lpstr>Where we wanted to get</vt:lpstr>
      <vt:lpstr>The approach we took Lean Six Sigma Methodology</vt:lpstr>
      <vt:lpstr>Define phase Key Steps and Time frame</vt:lpstr>
      <vt:lpstr>PowerPoint Presentation</vt:lpstr>
      <vt:lpstr>Measure/Analyse  Phase Key Steps and Time frame</vt:lpstr>
      <vt:lpstr>Top 10 Products analysis Project Baseline</vt:lpstr>
      <vt:lpstr>Steps Analysis Bottleneck - ICUKU</vt:lpstr>
      <vt:lpstr>Improve Phase Key Steps and Time frame</vt:lpstr>
      <vt:lpstr>Analysis Improvements Requests/Initiatives</vt:lpstr>
      <vt:lpstr>PowerPoint Presentation</vt:lpstr>
      <vt:lpstr>Control Phase Key Steps and Time frame</vt:lpstr>
      <vt:lpstr>Improvements Measure Orders</vt:lpstr>
      <vt:lpstr>Improvements Pareto Orders </vt:lpstr>
      <vt:lpstr>Control Phase Reports Orders All  </vt:lpstr>
      <vt:lpstr>Control Phase Reports Project Orders </vt:lpstr>
      <vt:lpstr>Control Phase Reports BAU Orders</vt:lpstr>
      <vt:lpstr>Improvements Bottleneck Steps </vt:lpstr>
      <vt:lpstr>Where we are now</vt:lpstr>
      <vt:lpstr>Recommendations</vt:lpstr>
    </vt:vector>
  </TitlesOfParts>
  <Company>BT Plc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Cancellations</dc:title>
  <dc:creator>Novara,V,Valentina,NQE33E R</dc:creator>
  <cp:lastModifiedBy>Novara,V,Valentina,NQE33E R</cp:lastModifiedBy>
  <cp:revision>20</cp:revision>
  <dcterms:created xsi:type="dcterms:W3CDTF">2019-06-27T11:47:38Z</dcterms:created>
  <dcterms:modified xsi:type="dcterms:W3CDTF">2019-07-09T10:05:22Z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0x0101001C6327804B217C479C9C5FAC1EF7A787</vt:lpwstr>
  </property>
</Properties>
</file>